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7" r:id="rId5"/>
    <p:sldId id="258"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9" r:id="rId31"/>
    <p:sldId id="286" r:id="rId32"/>
    <p:sldId id="290" r:id="rId33"/>
    <p:sldId id="292" r:id="rId3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814E684-E8CC-4C86-B30D-29460C4A1983}">
          <p14:sldIdLst>
            <p14:sldId id="256"/>
            <p14:sldId id="260"/>
            <p14:sldId id="261"/>
            <p14:sldId id="257"/>
            <p14:sldId id="258"/>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9"/>
            <p14:sldId id="286"/>
            <p14:sldId id="290"/>
            <p14:sldId id="29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6F2FD0B-C8B6-484F-9177-48B41783A6A7}" type="datetimeFigureOut">
              <a:rPr lang="uk-UA" smtClean="0"/>
              <a:t>30.09.2022</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233830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6F2FD0B-C8B6-484F-9177-48B41783A6A7}" type="datetimeFigureOut">
              <a:rPr lang="uk-UA" smtClean="0"/>
              <a:t>30.09.2022</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811395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6F2FD0B-C8B6-484F-9177-48B41783A6A7}" type="datetimeFigureOut">
              <a:rPr lang="uk-UA" smtClean="0"/>
              <a:t>30.09.2022</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6D9E65-E3A5-4710-B06B-E107190846F2}"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4070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6F2FD0B-C8B6-484F-9177-48B41783A6A7}" type="datetimeFigureOut">
              <a:rPr lang="uk-UA" smtClean="0"/>
              <a:t>30.09.2022</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1953212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6F2FD0B-C8B6-484F-9177-48B41783A6A7}" type="datetimeFigureOut">
              <a:rPr lang="uk-UA" smtClean="0"/>
              <a:t>30.09.2022</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6D9E65-E3A5-4710-B06B-E107190846F2}"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1179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6F2FD0B-C8B6-484F-9177-48B41783A6A7}" type="datetimeFigureOut">
              <a:rPr lang="uk-UA" smtClean="0"/>
              <a:t>30.09.2022</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2891908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6F2FD0B-C8B6-484F-9177-48B41783A6A7}" type="datetimeFigureOut">
              <a:rPr lang="uk-UA" smtClean="0"/>
              <a:t>30.09.2022</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3404899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6F2FD0B-C8B6-484F-9177-48B41783A6A7}" type="datetimeFigureOut">
              <a:rPr lang="uk-UA" smtClean="0"/>
              <a:t>30.09.2022</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340177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6F2FD0B-C8B6-484F-9177-48B41783A6A7}" type="datetimeFigureOut">
              <a:rPr lang="uk-UA" smtClean="0"/>
              <a:t>30.09.2022</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233400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6F2FD0B-C8B6-484F-9177-48B41783A6A7}" type="datetimeFigureOut">
              <a:rPr lang="uk-UA" smtClean="0"/>
              <a:t>30.09.2022</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9656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6F2FD0B-C8B6-484F-9177-48B41783A6A7}" type="datetimeFigureOut">
              <a:rPr lang="uk-UA" smtClean="0"/>
              <a:t>30.09.2022</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37854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6F2FD0B-C8B6-484F-9177-48B41783A6A7}" type="datetimeFigureOut">
              <a:rPr lang="uk-UA" smtClean="0"/>
              <a:t>30.09.2022</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259198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6F2FD0B-C8B6-484F-9177-48B41783A6A7}" type="datetimeFigureOut">
              <a:rPr lang="uk-UA" smtClean="0"/>
              <a:t>30.09.2022</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397757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2FD0B-C8B6-484F-9177-48B41783A6A7}" type="datetimeFigureOut">
              <a:rPr lang="uk-UA" smtClean="0"/>
              <a:t>30.09.2022</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53661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6F2FD0B-C8B6-484F-9177-48B41783A6A7}" type="datetimeFigureOut">
              <a:rPr lang="uk-UA" smtClean="0"/>
              <a:t>30.09.2022</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282046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6F2FD0B-C8B6-484F-9177-48B41783A6A7}" type="datetimeFigureOut">
              <a:rPr lang="uk-UA" smtClean="0"/>
              <a:t>30.09.2022</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6D9E65-E3A5-4710-B06B-E107190846F2}" type="slidenum">
              <a:rPr lang="uk-UA" smtClean="0"/>
              <a:t>‹#›</a:t>
            </a:fld>
            <a:endParaRPr lang="uk-UA"/>
          </a:p>
        </p:txBody>
      </p:sp>
    </p:spTree>
    <p:extLst>
      <p:ext uri="{BB962C8B-B14F-4D97-AF65-F5344CB8AC3E}">
        <p14:creationId xmlns:p14="http://schemas.microsoft.com/office/powerpoint/2010/main" val="1849009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F2FD0B-C8B6-484F-9177-48B41783A6A7}" type="datetimeFigureOut">
              <a:rPr lang="uk-UA" smtClean="0"/>
              <a:t>30.09.2022</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6D9E65-E3A5-4710-B06B-E107190846F2}" type="slidenum">
              <a:rPr lang="uk-UA" smtClean="0"/>
              <a:t>‹#›</a:t>
            </a:fld>
            <a:endParaRPr lang="uk-UA"/>
          </a:p>
        </p:txBody>
      </p:sp>
    </p:spTree>
    <p:extLst>
      <p:ext uri="{BB962C8B-B14F-4D97-AF65-F5344CB8AC3E}">
        <p14:creationId xmlns:p14="http://schemas.microsoft.com/office/powerpoint/2010/main" val="3287078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zakon.rada.gov.ua/laws/show/305-2021-%D0%BF#Tex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1081826"/>
            <a:ext cx="8915399" cy="2150771"/>
          </a:xfrm>
        </p:spPr>
        <p:txBody>
          <a:bodyPr>
            <a:normAutofit/>
          </a:bodyPr>
          <a:lstStyle/>
          <a:p>
            <a:pPr algn="ctr"/>
            <a:r>
              <a:rPr lang="uk-UA" b="1" u="sng" dirty="0">
                <a:solidFill>
                  <a:schemeClr val="accent5">
                    <a:lumMod val="75000"/>
                  </a:schemeClr>
                </a:solidFill>
                <a:latin typeface="Times New Roman" panose="02020603050405020304" pitchFamily="18" charset="0"/>
                <a:cs typeface="Times New Roman" panose="02020603050405020304" pitchFamily="18" charset="0"/>
              </a:rPr>
              <a:t>З В І Т</a:t>
            </a:r>
            <a:r>
              <a:rPr lang="uk-UA" dirty="0">
                <a:solidFill>
                  <a:schemeClr val="accent5">
                    <a:lumMod val="75000"/>
                  </a:schemeClr>
                </a:solidFill>
                <a:latin typeface="Times New Roman" panose="02020603050405020304" pitchFamily="18" charset="0"/>
                <a:cs typeface="Times New Roman" panose="02020603050405020304" pitchFamily="18" charset="0"/>
              </a:rPr>
              <a:t/>
            </a:r>
            <a:br>
              <a:rPr lang="uk-UA" dirty="0">
                <a:solidFill>
                  <a:schemeClr val="accent5">
                    <a:lumMod val="75000"/>
                  </a:schemeClr>
                </a:solidFill>
                <a:latin typeface="Times New Roman" panose="02020603050405020304" pitchFamily="18" charset="0"/>
                <a:cs typeface="Times New Roman" panose="02020603050405020304" pitchFamily="18" charset="0"/>
              </a:rPr>
            </a:br>
            <a:endParaRPr lang="uk-UA"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589213" y="2575775"/>
            <a:ext cx="8915399" cy="3327887"/>
          </a:xfrm>
        </p:spPr>
        <p:txBody>
          <a:bodyPr/>
          <a:lstStyle/>
          <a:p>
            <a:pPr algn="ctr"/>
            <a:r>
              <a:rPr lang="uk-UA" sz="3600" b="1" u="sng" dirty="0">
                <a:solidFill>
                  <a:schemeClr val="accent5">
                    <a:lumMod val="75000"/>
                  </a:schemeClr>
                </a:solidFill>
              </a:rPr>
              <a:t>директора Комунального закладу </a:t>
            </a:r>
            <a:r>
              <a:rPr lang="ru-RU" sz="3600" b="1" u="sng" dirty="0">
                <a:solidFill>
                  <a:schemeClr val="accent5">
                    <a:lumMod val="75000"/>
                  </a:schemeClr>
                </a:solidFill>
              </a:rPr>
              <a:t>“</a:t>
            </a:r>
            <a:r>
              <a:rPr lang="uk-UA" sz="3600" b="1" u="sng" dirty="0">
                <a:solidFill>
                  <a:schemeClr val="accent5">
                    <a:lumMod val="75000"/>
                  </a:schemeClr>
                </a:solidFill>
              </a:rPr>
              <a:t>Заклад дошкільної освіти </a:t>
            </a:r>
            <a:r>
              <a:rPr lang="ru-RU" sz="3600" b="1" u="sng" dirty="0">
                <a:solidFill>
                  <a:schemeClr val="accent5">
                    <a:lumMod val="75000"/>
                  </a:schemeClr>
                </a:solidFill>
              </a:rPr>
              <a:t>“</a:t>
            </a:r>
            <a:r>
              <a:rPr lang="uk-UA" sz="3600" b="1" u="sng" dirty="0">
                <a:solidFill>
                  <a:schemeClr val="accent5">
                    <a:lumMod val="75000"/>
                  </a:schemeClr>
                </a:solidFill>
              </a:rPr>
              <a:t>Дюймовочка</a:t>
            </a:r>
            <a:r>
              <a:rPr lang="ru-RU" sz="3600" b="1" u="sng" dirty="0">
                <a:solidFill>
                  <a:schemeClr val="accent5">
                    <a:lumMod val="75000"/>
                  </a:schemeClr>
                </a:solidFill>
              </a:rPr>
              <a:t>”</a:t>
            </a:r>
            <a:r>
              <a:rPr lang="uk-UA" sz="3600" b="1" u="sng" dirty="0">
                <a:solidFill>
                  <a:schemeClr val="accent5">
                    <a:lumMod val="75000"/>
                  </a:schemeClr>
                </a:solidFill>
              </a:rPr>
              <a:t> Губиниської селищної ради</a:t>
            </a:r>
            <a:endParaRPr lang="uk-UA" sz="3600" dirty="0">
              <a:solidFill>
                <a:schemeClr val="accent5">
                  <a:lumMod val="75000"/>
                </a:schemeClr>
              </a:solidFill>
            </a:endParaRPr>
          </a:p>
          <a:p>
            <a:pPr algn="ctr"/>
            <a:r>
              <a:rPr lang="uk-UA" sz="3600" b="1" u="sng" dirty="0" smtClean="0">
                <a:solidFill>
                  <a:schemeClr val="accent5">
                    <a:lumMod val="75000"/>
                  </a:schemeClr>
                </a:solidFill>
              </a:rPr>
              <a:t>Антоніни КАРЦАН</a:t>
            </a:r>
            <a:endParaRPr lang="uk-UA" sz="3600" dirty="0">
              <a:solidFill>
                <a:schemeClr val="accent5">
                  <a:lumMod val="75000"/>
                </a:schemeClr>
              </a:solidFill>
            </a:endParaRPr>
          </a:p>
          <a:p>
            <a:pPr algn="ctr"/>
            <a:endParaRPr lang="uk-UA" dirty="0"/>
          </a:p>
        </p:txBody>
      </p:sp>
    </p:spTree>
    <p:extLst>
      <p:ext uri="{BB962C8B-B14F-4D97-AF65-F5344CB8AC3E}">
        <p14:creationId xmlns:p14="http://schemas.microsoft.com/office/powerpoint/2010/main" val="1592460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68451" y="490699"/>
            <a:ext cx="9431628" cy="5434758"/>
          </a:xfrm>
          <a:prstGeom prst="rect">
            <a:avLst/>
          </a:prstGeom>
        </p:spPr>
        <p:txBody>
          <a:bodyPr wrap="square">
            <a:spAutoFit/>
          </a:bodyPr>
          <a:lstStyle/>
          <a:p>
            <a:pPr>
              <a:lnSpc>
                <a:spcPct val="107000"/>
              </a:lnSpc>
              <a:spcAft>
                <a:spcPts val="800"/>
              </a:spcAf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Педагогічні працівники були залучені до дистанційно форми роботи, активно працювали над створення онлайн-занять, які розміщували у батьківських вайбер-групах, здійснювали відеозаписи, презентації занять, ігор з використанням інноваційних методик за блоками: « Під крилами безпеки», « Таємниці України», « Інтелект дошкілля»,</a:t>
            </a:r>
            <a:endParaRPr lang="uk-UA"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 Психотерапевтична казка».  Практично всі напрацювання педагогів висвітлювалися у групах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Viber</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та соціальної мережі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Facebook</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Все це сприяло вдосконаленню педагогічної майстерності педагогів, сприяло професійному росту, визвало неабиякий інтерес до використання у роботі онлайн-технологій.</a:t>
            </a:r>
            <a:endParaRPr lang="uk-UA"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Працівники закладу проявили чітку громадянську позицію під час війни: брали активну участь у волонтерській діяльності, а саме  готували їжу для військових, випікали хліб та хлібо - булочні вироби.</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288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2586" y="162721"/>
            <a:ext cx="10084158" cy="6410858"/>
          </a:xfrm>
          <a:prstGeom prst="rect">
            <a:avLst/>
          </a:prstGeom>
        </p:spPr>
        <p:txBody>
          <a:bodyPr wrap="square">
            <a:spAutoFit/>
          </a:bodyPr>
          <a:lstStyle/>
          <a:p>
            <a:pPr>
              <a:lnSpc>
                <a:spcPct val="107000"/>
              </a:lnSpc>
              <a:spcAft>
                <a:spcPts val="800"/>
              </a:spcAf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З метою забезпечення безпечного перебування учасників освітнього процесу в закладі, адміністрацією закладу розроблено Заходи організації діяльності ЗДО  у воєнний час, інструкції з охорони  праці та безпеки життєдіяльності працівників та дітей, а саме:</a:t>
            </a:r>
            <a:endParaRPr lang="uk-UA"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 Інструкція з охорони праці для персоналу ЗДО  в умовах воєнного стану» .</a:t>
            </a:r>
            <a:endParaRPr lang="uk-UA"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«Інструкція з безпеки життєдіяльності для персоналу ЗДО у разі хімічної атаки або аварії на хімпідприємстві».</a:t>
            </a:r>
            <a:endParaRPr lang="uk-UA"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Інструкція з безпеки життєдіяльності здобувачів освіти в ЗДО №  в умовах воєнного стану» .</a:t>
            </a:r>
            <a:endParaRPr lang="uk-UA"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Відпрацьовано алгоритм дії персоналу ЗДО у разі виникнення надзвичайної </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ситуації,</a:t>
            </a:r>
            <a:r>
              <a:rPr lang="uk-UA" sz="2400" dirty="0">
                <a:latin typeface="Calibri" panose="020F0502020204030204" pitchFamily="34" charset="0"/>
                <a:ea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проведені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об’єктові тренування та заняття які спрямовані на відпрацювання навичок евакуації та вивчення ризиків пов’язаних з вибухонебезпечними чи підозрілими предметами та правилами поводження з </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ними. </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4031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82591" y="1501998"/>
            <a:ext cx="9105363" cy="5059142"/>
          </a:xfrm>
          <a:prstGeom prst="rect">
            <a:avLst/>
          </a:prstGeom>
        </p:spPr>
        <p:txBody>
          <a:bodyPr wrap="square">
            <a:spAutoFit/>
          </a:bodyPr>
          <a:lstStyle/>
          <a:p>
            <a:pPr>
              <a:spcAft>
                <a:spcPts val="800"/>
              </a:spcAft>
            </a:pPr>
            <a:r>
              <a:rPr lang="uk-UA" sz="2600" dirty="0">
                <a:solidFill>
                  <a:srgbClr val="000000"/>
                </a:solidFill>
                <a:latin typeface="Times New Roman" panose="02020603050405020304" pitchFamily="18" charset="0"/>
                <a:ea typeface="Times New Roman" panose="02020603050405020304" pitchFamily="18" charset="0"/>
              </a:rPr>
              <a:t>З метою підвищення рівня професійної майстерності педагогів і підвищення їх фахової майстерності впродовж навчального року проводилися різні методичні заходи –  консультації, анкетування, онлайн-семінари тощо. Всі ці форми роботи були дієвими та оперативними за рахунок розуміння вихователями актуальності питань, що розглядалися, різнобічного і ґрунтовного аналізу навчально-виховного процесу, його позитивних сторін та невдач, необхідності якісних і суттєвих змін з метою реалізації поставлених завдань. </a:t>
            </a:r>
            <a:endParaRPr lang="uk-UA" sz="2600" dirty="0" smtClean="0">
              <a:effectLst/>
              <a:latin typeface="Times New Roman" panose="02020603050405020304" pitchFamily="18" charset="0"/>
              <a:ea typeface="Times New Roman" panose="02020603050405020304" pitchFamily="18" charset="0"/>
            </a:endParaRPr>
          </a:p>
          <a:p>
            <a:pPr marL="66040">
              <a:lnSpc>
                <a:spcPct val="107000"/>
              </a:lnSpc>
              <a:spcAft>
                <a:spcPts val="0"/>
              </a:spcAft>
              <a:tabLst>
                <a:tab pos="245745" algn="l"/>
              </a:tabLst>
            </a:pPr>
            <a:r>
              <a:rPr lang="uk-UA" sz="2600" dirty="0">
                <a:latin typeface="Times New Roman" panose="02020603050405020304" pitchFamily="18" charset="0"/>
                <a:ea typeface="Times New Roman" panose="02020603050405020304" pitchFamily="18" charset="0"/>
                <a:cs typeface="Times New Roman" panose="02020603050405020304" pitchFamily="18" charset="0"/>
              </a:rPr>
              <a:t>	На часі продовжується робота з педагогами щодо досконалого оволодіння змісту та організації освітнього процесу з дошкільниками дистанційного навчання.</a:t>
            </a:r>
            <a:endParaRPr lang="uk-UA"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0904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solidFill>
                  <a:schemeClr val="accent5">
                    <a:lumMod val="75000"/>
                  </a:schemeClr>
                </a:solidFill>
                <a:latin typeface="Times New Roman" panose="02020603050405020304" pitchFamily="18" charset="0"/>
                <a:cs typeface="Times New Roman" panose="02020603050405020304" pitchFamily="18" charset="0"/>
              </a:rPr>
              <a:t>2. Матеріально-технічне забезпечення ЗДО</a:t>
            </a:r>
            <a:r>
              <a:rPr lang="uk-UA" b="1" dirty="0">
                <a:solidFill>
                  <a:srgbClr val="7030A0"/>
                </a:solidFill>
                <a:latin typeface="Times New Roman" panose="02020603050405020304" pitchFamily="18" charset="0"/>
                <a:cs typeface="Times New Roman" panose="02020603050405020304" pitchFamily="18" charset="0"/>
              </a:rPr>
              <a:t> </a:t>
            </a:r>
            <a:r>
              <a:rPr lang="uk-UA" dirty="0">
                <a:solidFill>
                  <a:srgbClr val="7030A0"/>
                </a:solidFill>
                <a:latin typeface="Times New Roman" panose="02020603050405020304" pitchFamily="18" charset="0"/>
                <a:cs typeface="Times New Roman" panose="02020603050405020304" pitchFamily="18" charset="0"/>
              </a:rPr>
              <a:t/>
            </a:r>
            <a:br>
              <a:rPr lang="uk-UA" dirty="0">
                <a:solidFill>
                  <a:srgbClr val="7030A0"/>
                </a:solidFill>
                <a:latin typeface="Times New Roman" panose="02020603050405020304" pitchFamily="18" charset="0"/>
                <a:cs typeface="Times New Roman" panose="02020603050405020304" pitchFamily="18" charset="0"/>
              </a:rPr>
            </a:br>
            <a:endParaRPr lang="uk-UA" dirty="0">
              <a:solidFill>
                <a:srgbClr val="7030A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29555" y="1352282"/>
            <a:ext cx="10075057" cy="4558940"/>
          </a:xfrm>
        </p:spPr>
        <p:txBody>
          <a:bodyPr>
            <a:noAutofit/>
          </a:bodyPr>
          <a:lstStyle/>
          <a:p>
            <a:r>
              <a:rPr lang="ru-RU" sz="2400" dirty="0">
                <a:solidFill>
                  <a:schemeClr val="tx1"/>
                </a:solidFill>
                <a:latin typeface="Times New Roman" panose="02020603050405020304" pitchFamily="18" charset="0"/>
                <a:cs typeface="Times New Roman" panose="02020603050405020304" pitchFamily="18" charset="0"/>
              </a:rPr>
              <a:t>У  закладі дошкільної освіти  створені умови для навчання і виховання дітей.  Для оптимального рухового режиму є в наявності спортивний та ігрові майданчики, музична зала, обладнання для загартування. Групові приміщення забезпечені необхідним обладнанням, іграшками, посібниками, навчально-методичною літературою згідно типового переліку обов’язкового обладнання, </a:t>
            </a:r>
            <a:r>
              <a:rPr lang="ru-RU" sz="2400" dirty="0" smtClean="0">
                <a:solidFill>
                  <a:schemeClr val="tx1"/>
                </a:solidFill>
                <a:latin typeface="Times New Roman" panose="02020603050405020304" pitchFamily="18" charset="0"/>
                <a:cs typeface="Times New Roman" panose="02020603050405020304" pitchFamily="18" charset="0"/>
              </a:rPr>
              <a:t>навчально - наочних </a:t>
            </a:r>
            <a:r>
              <a:rPr lang="ru-RU" sz="2400" dirty="0">
                <a:solidFill>
                  <a:schemeClr val="tx1"/>
                </a:solidFill>
                <a:latin typeface="Times New Roman" panose="02020603050405020304" pitchFamily="18" charset="0"/>
                <a:cs typeface="Times New Roman" panose="02020603050405020304" pitchFamily="18" charset="0"/>
              </a:rPr>
              <a:t>посібників та іграшок. У кімнатах дотримуються правила </a:t>
            </a:r>
            <a:r>
              <a:rPr lang="uk-UA" sz="2400" dirty="0">
                <a:solidFill>
                  <a:schemeClr val="tx1"/>
                </a:solidFill>
                <a:latin typeface="Times New Roman" panose="02020603050405020304" pitchFamily="18" charset="0"/>
                <a:cs typeface="Times New Roman" panose="02020603050405020304" pitchFamily="18" charset="0"/>
              </a:rPr>
              <a:t>з </a:t>
            </a:r>
            <a:r>
              <a:rPr lang="ru-RU" sz="2400" dirty="0">
                <a:solidFill>
                  <a:schemeClr val="tx1"/>
                </a:solidFill>
                <a:latin typeface="Times New Roman" panose="02020603050405020304" pitchFamily="18" charset="0"/>
                <a:cs typeface="Times New Roman" panose="02020603050405020304" pitchFamily="18" charset="0"/>
              </a:rPr>
              <a:t>техніки безпеки. Територія дошкільного закладу відповідає санітарним нормам, її площа становить 0,5 </a:t>
            </a:r>
            <a:r>
              <a:rPr lang="ru-RU" sz="2400" dirty="0" smtClean="0">
                <a:solidFill>
                  <a:schemeClr val="tx1"/>
                </a:solidFill>
                <a:latin typeface="Times New Roman" panose="02020603050405020304" pitchFamily="18" charset="0"/>
                <a:cs typeface="Times New Roman" panose="02020603050405020304" pitchFamily="18" charset="0"/>
              </a:rPr>
              <a:t>га.</a:t>
            </a:r>
            <a:r>
              <a:rPr lang="uk-UA" sz="2400" dirty="0">
                <a:solidFill>
                  <a:schemeClr val="tx1"/>
                </a:solidFill>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Оновлений </a:t>
            </a:r>
            <a:r>
              <a:rPr lang="uk-UA" sz="2400" dirty="0">
                <a:solidFill>
                  <a:schemeClr val="tx1"/>
                </a:solidFill>
                <a:latin typeface="Times New Roman" panose="02020603050405020304" pitchFamily="18" charset="0"/>
                <a:cs typeface="Times New Roman" panose="02020603050405020304" pitchFamily="18" charset="0"/>
              </a:rPr>
              <a:t>інтер’єр приміщення, який відповідає санітарно-гігієнічним і художньо-естетичним вимогам. </a:t>
            </a:r>
            <a:r>
              <a:rPr lang="ru-RU" sz="2400" dirty="0">
                <a:solidFill>
                  <a:schemeClr val="tx1"/>
                </a:solidFill>
                <a:latin typeface="Times New Roman" panose="02020603050405020304" pitchFamily="18" charset="0"/>
                <a:cs typeface="Times New Roman" panose="02020603050405020304" pitchFamily="18" charset="0"/>
              </a:rPr>
              <a:t>Стіни коридору, приймальні закладу прикрашають вироби, зроблені вихователями, національна символіка, живі квіти та виставки дитячих робіт. Простора світла музично-спортивна зала обладнана всім необхідним для проведення музичних занять з дітьми, розваг, </a:t>
            </a:r>
            <a:r>
              <a:rPr lang="ru-RU" sz="2400" dirty="0" smtClean="0">
                <a:solidFill>
                  <a:schemeClr val="tx1"/>
                </a:solidFill>
                <a:latin typeface="Times New Roman" panose="02020603050405020304" pitchFamily="18" charset="0"/>
                <a:cs typeface="Times New Roman" panose="02020603050405020304" pitchFamily="18" charset="0"/>
              </a:rPr>
              <a:t>свят.</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878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68192" y="566671"/>
            <a:ext cx="10290219" cy="6278642"/>
          </a:xfrm>
          <a:prstGeom prst="rect">
            <a:avLst/>
          </a:prstGeom>
        </p:spPr>
        <p:txBody>
          <a:bodyPr wrap="square">
            <a:spAutoFit/>
          </a:bodyPr>
          <a:lstStyle/>
          <a:p>
            <a:r>
              <a:rPr lang="ru-RU" sz="2400" dirty="0">
                <a:latin typeface="Times New Roman" panose="02020603050405020304" pitchFamily="18" charset="0"/>
                <a:ea typeface="Times New Roman" panose="02020603050405020304" pitchFamily="18" charset="0"/>
              </a:rPr>
              <a:t>Для фізкультурних занять: швецька стінка, гімнастичні лави, похилі дошки, стояки для стрибків у висоту, дуги для підлізання та куби різної висоти для зістрибування, м’ячі, обручі, скакалки та інший спортивний інвентар. Центральна стіна залу естетично оформлена, змінюється посезонно та з урахуванням тем свят, що проводяться.</a:t>
            </a:r>
            <a:r>
              <a:rPr lang="uk-UA" sz="2400" dirty="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В 2021</a:t>
            </a:r>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2022 навчальному</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році була продовжена активна робота по зміцненню  матеріально-технічної бази, придбання періодичних видань та методичної літератури, демонстраційного матеріалу, що є значним внеском в поповнення методичного забезпечення освітнього процесу в  допомогу педагогам. </a:t>
            </a:r>
            <a:r>
              <a:rPr lang="uk-UA" sz="2400" dirty="0">
                <a:latin typeface="Times New Roman" panose="02020603050405020304" pitchFamily="18" charset="0"/>
                <a:cs typeface="Times New Roman" panose="02020603050405020304" pitchFamily="18" charset="0"/>
              </a:rPr>
              <a:t>Всі групові кімнати оснащені відповідно віку дітей,  створено  розвиваюче середовище, належні умови щодо утримання дітей. Протягом останніх   років проведено ремонт груп, кожна група має естетичний вигляд, індивідуальний сучасний інтер’єр. Меблі  зручні у використанні, мають сучасний дизайн. Для  інформаційного забезпечення в  закладі  в наявності 2 комп’ютери та 2 принтера, 1 ноутбук, що дає  змогу ілюструвати та забезпечити наочність на заняттях на рівні сучасних вимог. </a:t>
            </a:r>
            <a:endParaRPr lang="uk-UA" sz="2400" dirty="0" smtClean="0">
              <a:effectLst/>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765174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1223" y="489397"/>
            <a:ext cx="10290219" cy="6289863"/>
          </a:xfrm>
          <a:prstGeom prst="rect">
            <a:avLst/>
          </a:prstGeom>
        </p:spPr>
        <p:txBody>
          <a:bodyPr wrap="square">
            <a:spAutoFit/>
          </a:bodyPr>
          <a:lstStyle/>
          <a:p>
            <a:pPr indent="457200">
              <a:lnSpc>
                <a:spcPct val="115000"/>
              </a:lnSpc>
              <a:spcAft>
                <a:spcPts val="0"/>
              </a:spcAft>
            </a:pPr>
            <a:r>
              <a:rPr lang="uk-UA" sz="2200" dirty="0">
                <a:latin typeface="Times New Roman" panose="02020603050405020304" pitchFamily="18" charset="0"/>
                <a:ea typeface="Times New Roman" panose="02020603050405020304" pitchFamily="18" charset="0"/>
              </a:rPr>
              <a:t>Всі групи мають естетичний вигляд, в них створені комфортні  умови для  перебування дітей протягом дня, розвитку здібностей та нахилів, для забезпечення рухової діяльності. Групи постійно поповнюються розвиваючими іграми та іграшками, дидактичними посібниками, які  сприяють  розвитку пізнавальної сфери, методичною літературою. </a:t>
            </a:r>
            <a:endParaRPr lang="uk-UA" sz="2200" dirty="0" smtClean="0">
              <a:effectLst/>
            </a:endParaRPr>
          </a:p>
          <a:p>
            <a:pPr indent="457200">
              <a:lnSpc>
                <a:spcPct val="115000"/>
              </a:lnSpc>
              <a:spcAft>
                <a:spcPts val="0"/>
              </a:spcAft>
            </a:pPr>
            <a:r>
              <a:rPr lang="uk-UA" sz="2200" dirty="0">
                <a:latin typeface="Times New Roman" panose="02020603050405020304" pitchFamily="18" charset="0"/>
                <a:ea typeface="Times New Roman" panose="02020603050405020304" pitchFamily="18" charset="0"/>
              </a:rPr>
              <a:t>Ігрове та навчальне обладнання зручно розташоване, доступне для вихованців,  спонукає дітей до елементарних дій  з ним, сприяє  розвитку пізнавальної сфери. </a:t>
            </a:r>
            <a:r>
              <a:rPr lang="uk-UA" sz="2200" dirty="0" smtClean="0">
                <a:latin typeface="Times New Roman" panose="02020603050405020304" pitchFamily="18" charset="0"/>
                <a:ea typeface="Times New Roman" panose="02020603050405020304" pitchFamily="18" charset="0"/>
              </a:rPr>
              <a:t>В </a:t>
            </a:r>
            <a:r>
              <a:rPr lang="uk-UA" sz="2200" dirty="0">
                <a:latin typeface="Times New Roman" panose="02020603050405020304" pitchFamily="18" charset="0"/>
                <a:ea typeface="Times New Roman" panose="02020603050405020304" pitchFamily="18" charset="0"/>
              </a:rPr>
              <a:t>кожній групі організовані куточки  для розвитку інтелектуальної діяльності, дрібної моторики рук, самостійної художньої, предметно-практичної діяльності,  наявність яких сприяє розвитку кожної дитини. Всі куточки обладнані необхідним матеріалом для розвитку вихованців згідно віковим особливостям. </a:t>
            </a:r>
            <a:r>
              <a:rPr lang="uk-UA" sz="2200" dirty="0" smtClean="0">
                <a:latin typeface="Times New Roman" panose="02020603050405020304" pitchFamily="18" charset="0"/>
                <a:ea typeface="Times New Roman" panose="02020603050405020304" pitchFamily="18" charset="0"/>
              </a:rPr>
              <a:t>Створені </a:t>
            </a:r>
            <a:r>
              <a:rPr lang="uk-UA" sz="2200" dirty="0">
                <a:latin typeface="Times New Roman" panose="02020603050405020304" pitchFamily="18" charset="0"/>
                <a:ea typeface="Times New Roman" panose="02020603050405020304" pitchFamily="18" charset="0"/>
              </a:rPr>
              <a:t>умови для дослідницької, трудової діяльності (куточки природи, куточки для чергування тощо), розвитку сюжетно-рольових ігор. Також організовано осередки для ознайомлення вихованців з національними традиціями українського народу. Таке середовище в групах  сприяє розвитку пізнавальних здібностей дітей, активній самостійній  діяльності, набуттю практичного досвіду.</a:t>
            </a:r>
            <a:endParaRPr lang="uk-UA" sz="2200" dirty="0">
              <a:effectLst/>
            </a:endParaRPr>
          </a:p>
        </p:txBody>
      </p:sp>
    </p:spTree>
    <p:extLst>
      <p:ext uri="{BB962C8B-B14F-4D97-AF65-F5344CB8AC3E}">
        <p14:creationId xmlns:p14="http://schemas.microsoft.com/office/powerpoint/2010/main" val="226643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7887" y="0"/>
            <a:ext cx="10419009" cy="6810262"/>
          </a:xfrm>
          <a:prstGeom prst="rect">
            <a:avLst/>
          </a:prstGeom>
        </p:spPr>
        <p:txBody>
          <a:bodyPr wrap="square">
            <a:spAutoFit/>
          </a:bodyPr>
          <a:lstStyle/>
          <a:p>
            <a:pPr indent="449580">
              <a:lnSpc>
                <a:spcPct val="107000"/>
              </a:lnSpc>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Створено умови для музичного виховання</a:t>
            </a: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49580">
              <a:lnSpc>
                <a:spcPct val="107000"/>
              </a:lnSpc>
              <a:spcAft>
                <a:spcPts val="0"/>
              </a:spcAft>
            </a:pP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sz="2400" kern="1100" dirty="0" smtClean="0">
                <a:latin typeface="Times New Roman" panose="02020603050405020304" pitchFamily="18" charset="0"/>
                <a:ea typeface="Times New Roman" panose="02020603050405020304" pitchFamily="18" charset="0"/>
                <a:cs typeface="Times New Roman" panose="02020603050405020304" pitchFamily="18" charset="0"/>
              </a:rPr>
              <a:t>Музично - спортивна </a:t>
            </a:r>
            <a:r>
              <a:rPr lang="uk-UA" sz="2400" kern="1100" dirty="0">
                <a:latin typeface="Times New Roman" panose="02020603050405020304" pitchFamily="18" charset="0"/>
                <a:ea typeface="Times New Roman" panose="02020603050405020304" pitchFamily="18" charset="0"/>
                <a:cs typeface="Times New Roman" panose="02020603050405020304" pitchFamily="18" charset="0"/>
              </a:rPr>
              <a:t>зала</a:t>
            </a:r>
            <a:r>
              <a:rPr lang="uk-UA" sz="2400" kern="1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використовується для проведення щоденних занять, свят та розваг, дозвілля з музичного виховання відповідно з розкладом занять та планом роботи закладу.</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 Музична зала забезпечена музичними інструментами, необхідними меблями, дидактичними посібниками та музично-дидактичними іграми у відповідності до Примірного переліку ігрового та навчально-дидактичного обладнання для закладів дошкільної освіти. В залі є фортепіано, колонка, смарт Т</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V</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  установлено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Wi-Fi</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49580">
              <a:lnSpc>
                <a:spcPct val="107000"/>
              </a:lnSpc>
            </a:pPr>
            <a:r>
              <a:rPr lang="uk-UA" sz="2400" dirty="0" smtClean="0">
                <a:latin typeface="Times New Roman" panose="02020603050405020304" pitchFamily="18" charset="0"/>
                <a:cs typeface="Times New Roman" panose="02020603050405020304" pitchFamily="18" charset="0"/>
              </a:rPr>
              <a:t>Зала </a:t>
            </a:r>
            <a:r>
              <a:rPr lang="uk-UA" sz="2400" dirty="0">
                <a:latin typeface="Times New Roman" panose="02020603050405020304" pitchFamily="18" charset="0"/>
                <a:cs typeface="Times New Roman" panose="02020603050405020304" pitchFamily="18" charset="0"/>
              </a:rPr>
              <a:t>оснащена необхідним спортивним обладнанням: гімнастичні стінки; атрибути для виконання загальнорозвиваючих вправ (м’ячі, скакалки, гімнастичні палки, гантелі та кеглі); обладнання для розвитку основних рухів (гімнастичні лави, драбини, ребристі дошки, мати, канати, дуги, тощо); виготовлене власноруч нестандартне обладнання для перестрибування, доріжки для профілактики плоскостопості). Фізкультурне обладнання відповідає гігієнічним, естетичним вимогам та анатомо-фізіологічним особливостям дітей різних вікових груп. </a:t>
            </a:r>
          </a:p>
          <a:p>
            <a:pPr indent="449580">
              <a:lnSpc>
                <a:spcPct val="107000"/>
              </a:lnSpc>
              <a:spcAft>
                <a:spcPts val="0"/>
              </a:spcAft>
            </a:pP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5407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1223" y="1028343"/>
            <a:ext cx="9749307" cy="5262979"/>
          </a:xfrm>
          <a:prstGeom prst="rect">
            <a:avLst/>
          </a:prstGeom>
        </p:spPr>
        <p:txBody>
          <a:bodyPr wrap="square">
            <a:spAutoFit/>
          </a:bodyPr>
          <a:lstStyle/>
          <a:p>
            <a:r>
              <a:rPr lang="ru-RU" sz="2400" dirty="0">
                <a:latin typeface="Times New Roman" panose="02020603050405020304" pitchFamily="18" charset="0"/>
                <a:ea typeface="Times New Roman" panose="02020603050405020304" pitchFamily="18" charset="0"/>
              </a:rPr>
              <a:t>Адміністрація  приділяє велику увагу озелененню території закладу, створення комфортного середовища для  перебування вихованців на вулиці. На території   розташовані клумби, газони, дерева і кущі, дослідні ділянки. Доцільно  розташовані зелені насадження як на території закладу, так і на групових ділянках</a:t>
            </a:r>
            <a:r>
              <a:rPr lang="uk-UA" sz="2400" dirty="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rPr>
              <a:t>Квітники постійно оновлюються, силами працівників закладу щорічно проводиться обрізка дерев</a:t>
            </a:r>
            <a:r>
              <a:rPr lang="ru-RU" sz="2400" dirty="0" smtClean="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rPr>
              <a:t>спил сухих гілок. </a:t>
            </a:r>
            <a:r>
              <a:rPr lang="uk-UA" sz="2400" dirty="0">
                <a:latin typeface="Times New Roman" panose="02020603050405020304" pitchFamily="18" charset="0"/>
                <a:ea typeface="Times New Roman" panose="02020603050405020304" pitchFamily="18" charset="0"/>
              </a:rPr>
              <a:t>Асфальтне покриття на території закладу потребує оновлення, силами працівників закладу проведено поточний ремонт ( </a:t>
            </a:r>
            <a:r>
              <a:rPr lang="uk-UA" sz="2400" dirty="0" smtClean="0">
                <a:latin typeface="Times New Roman" panose="02020603050405020304" pitchFamily="18" charset="0"/>
                <a:ea typeface="Times New Roman" panose="02020603050405020304" pitchFamily="18" charset="0"/>
              </a:rPr>
              <a:t>забетоновані </a:t>
            </a:r>
            <a:r>
              <a:rPr lang="uk-UA" sz="2400" dirty="0">
                <a:latin typeface="Times New Roman" panose="02020603050405020304" pitchFamily="18" charset="0"/>
                <a:ea typeface="Times New Roman" panose="02020603050405020304" pitchFamily="18" charset="0"/>
              </a:rPr>
              <a:t>ями </a:t>
            </a:r>
            <a:r>
              <a:rPr lang="uk-UA" sz="2400" dirty="0" smtClean="0">
                <a:latin typeface="Times New Roman" panose="02020603050405020304" pitchFamily="18" charset="0"/>
                <a:ea typeface="Times New Roman" panose="02020603050405020304" pitchFamily="18" charset="0"/>
              </a:rPr>
              <a:t>при центральному </a:t>
            </a:r>
            <a:r>
              <a:rPr lang="uk-UA" sz="2400" dirty="0">
                <a:latin typeface="Times New Roman" panose="02020603050405020304" pitchFamily="18" charset="0"/>
                <a:ea typeface="Times New Roman" panose="02020603050405020304" pitchFamily="18" charset="0"/>
              </a:rPr>
              <a:t>вході </a:t>
            </a:r>
            <a:r>
              <a:rPr lang="uk-UA" sz="2400" dirty="0" smtClean="0">
                <a:latin typeface="Times New Roman" panose="02020603050405020304" pitchFamily="18" charset="0"/>
                <a:ea typeface="Times New Roman" panose="02020603050405020304" pitchFamily="18" charset="0"/>
              </a:rPr>
              <a:t>в ЗДО</a:t>
            </a:r>
            <a:r>
              <a:rPr lang="uk-UA" sz="2400" dirty="0">
                <a:latin typeface="Times New Roman" panose="02020603050405020304" pitchFamily="18" charset="0"/>
                <a:ea typeface="Times New Roman" panose="02020603050405020304" pitchFamily="18" charset="0"/>
              </a:rPr>
              <a:t>). </a:t>
            </a:r>
            <a:endParaRPr lang="uk-UA" sz="2400" dirty="0" smtClean="0">
              <a:latin typeface="Times New Roman" panose="02020603050405020304" pitchFamily="18" charset="0"/>
              <a:ea typeface="Times New Roman" panose="02020603050405020304" pitchFamily="18" charset="0"/>
            </a:endParaRPr>
          </a:p>
          <a:p>
            <a:r>
              <a:rPr lang="uk-UA" sz="2400" dirty="0" smtClean="0">
                <a:latin typeface="Times New Roman" panose="02020603050405020304" pitchFamily="18" charset="0"/>
                <a:ea typeface="Times New Roman" panose="02020603050405020304" pitchFamily="18" charset="0"/>
              </a:rPr>
              <a:t>Кожна </a:t>
            </a:r>
            <a:r>
              <a:rPr lang="uk-UA" sz="2400" dirty="0">
                <a:latin typeface="Times New Roman" panose="02020603050405020304" pitchFamily="18" charset="0"/>
                <a:ea typeface="Times New Roman" panose="02020603050405020304" pitchFamily="18" charset="0"/>
              </a:rPr>
              <a:t>група має ізольований ігровий майданчик з тіньовими навісами</a:t>
            </a:r>
            <a:r>
              <a:rPr lang="uk-UA" sz="2400" b="1" dirty="0">
                <a:latin typeface="Times New Roman" panose="02020603050405020304" pitchFamily="18" charset="0"/>
                <a:ea typeface="Times New Roman" panose="02020603050405020304" pitchFamily="18" charset="0"/>
              </a:rPr>
              <a:t>. </a:t>
            </a:r>
            <a:r>
              <a:rPr lang="uk-UA" sz="2400" dirty="0">
                <a:latin typeface="Times New Roman" panose="02020603050405020304" pitchFamily="18" charset="0"/>
                <a:ea typeface="Times New Roman" panose="02020603050405020304" pitchFamily="18" charset="0"/>
              </a:rPr>
              <a:t>Всі  павільйони утримуються в безаварійному  стані</a:t>
            </a:r>
            <a:r>
              <a:rPr lang="uk-UA" sz="2400" dirty="0" smtClean="0">
                <a:latin typeface="Times New Roman" panose="02020603050405020304" pitchFamily="18" charset="0"/>
                <a:ea typeface="Times New Roman" panose="02020603050405020304" pitchFamily="18" charset="0"/>
              </a:rPr>
              <a:t>. </a:t>
            </a:r>
            <a:r>
              <a:rPr lang="uk-UA" sz="2400" dirty="0">
                <a:latin typeface="Times New Roman" panose="02020603050405020304" pitchFamily="18" charset="0"/>
                <a:ea typeface="Times New Roman" panose="02020603050405020304" pitchFamily="18" charset="0"/>
              </a:rPr>
              <a:t>Для проведення освітньої роботи під час літнього оздоровлення вихованців кожний ігровий майданчик укомплектований столами і лавами, виготовлена доріжка здоров’я з декоративного каміння для загартування. </a:t>
            </a:r>
            <a:endParaRPr lang="uk-UA" sz="2400" dirty="0"/>
          </a:p>
        </p:txBody>
      </p:sp>
    </p:spTree>
    <p:extLst>
      <p:ext uri="{BB962C8B-B14F-4D97-AF65-F5344CB8AC3E}">
        <p14:creationId xmlns:p14="http://schemas.microsoft.com/office/powerpoint/2010/main" val="2364605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24259" y="502276"/>
            <a:ext cx="9169758" cy="6278642"/>
          </a:xfrm>
          <a:prstGeom prst="rect">
            <a:avLst/>
          </a:prstGeom>
        </p:spPr>
        <p:txBody>
          <a:bodyPr wrap="square">
            <a:spAutoFit/>
          </a:bodyPr>
          <a:lstStyle/>
          <a:p>
            <a:r>
              <a:rPr lang="uk-UA" sz="2400" dirty="0">
                <a:latin typeface="Times New Roman" panose="02020603050405020304" pitchFamily="18" charset="0"/>
                <a:ea typeface="Times New Roman" panose="02020603050405020304" pitchFamily="18" charset="0"/>
                <a:cs typeface="Times New Roman" panose="02020603050405020304" pitchFamily="18" charset="0"/>
              </a:rPr>
              <a:t>На території закладу  постійно проводиться робота щодо фарбування  та  збереження малих форм та споруд </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uk-UA" sz="2400" dirty="0">
                <a:latin typeface="Times New Roman" panose="02020603050405020304" pitchFamily="18" charset="0"/>
                <a:cs typeface="Times New Roman" panose="02020603050405020304" pitchFamily="18" charset="0"/>
              </a:rPr>
              <a:t> Ігрові майданчики кожної групи  забезпечені ігровим та спортивним обладнанням відповідно віку дітей для забезпечення рухової активності на прогулянці.  Обладнання на групових ділянках  та спортивному майданчику розміщено доцільно,  надійно укріплено, відповідає ростовим показникам дітей та безпечне для використання. В дошкільному закладі постійно проводиться робота щодо підтримки матеріально-технічної бази закладу, створюються належні умови для фізичного, психічного розвитку дітей, їх виховання та навчання. Матеріально-технічна база дошкільного закладу є достатньою для проведення необхідного обсягу  освітньої діяльності з дітьми дошкільного віку щодо реалізації вимог Базового компонента дошкільної освіти, щорічно підлягає оновленню та розвитку. </a:t>
            </a:r>
          </a:p>
          <a:p>
            <a:r>
              <a:rPr lang="uk-UA" b="1" dirty="0"/>
              <a:t> </a:t>
            </a:r>
            <a:endParaRPr lang="uk-UA" dirty="0"/>
          </a:p>
          <a:p>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5352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accent5">
                    <a:lumMod val="75000"/>
                  </a:schemeClr>
                </a:solidFill>
              </a:rPr>
              <a:t>3. Кадрове забезпечення ЗДО</a:t>
            </a:r>
            <a:r>
              <a:rPr lang="uk-UA" dirty="0">
                <a:solidFill>
                  <a:schemeClr val="accent5">
                    <a:lumMod val="75000"/>
                  </a:schemeClr>
                </a:solidFill>
              </a:rPr>
              <a:t/>
            </a:r>
            <a:br>
              <a:rPr lang="uk-UA" dirty="0">
                <a:solidFill>
                  <a:schemeClr val="accent5">
                    <a:lumMod val="75000"/>
                  </a:schemeClr>
                </a:solidFill>
              </a:rPr>
            </a:br>
            <a:endParaRPr lang="uk-UA" dirty="0">
              <a:solidFill>
                <a:schemeClr val="accent5">
                  <a:lumMod val="75000"/>
                </a:schemeClr>
              </a:solidFill>
            </a:endParaRPr>
          </a:p>
        </p:txBody>
      </p:sp>
      <p:sp>
        <p:nvSpPr>
          <p:cNvPr id="3" name="Объект 2"/>
          <p:cNvSpPr>
            <a:spLocks noGrp="1"/>
          </p:cNvSpPr>
          <p:nvPr>
            <p:ph idx="1"/>
          </p:nvPr>
        </p:nvSpPr>
        <p:spPr>
          <a:xfrm>
            <a:off x="2395470" y="1326524"/>
            <a:ext cx="9109142" cy="4584698"/>
          </a:xfrm>
        </p:spPr>
        <p:txBody>
          <a:bodyPr>
            <a:normAutofit fontScale="92500" lnSpcReduction="10000"/>
          </a:bodyPr>
          <a:lstStyle/>
          <a:p>
            <a:r>
              <a:rPr lang="uk-UA" dirty="0"/>
              <a:t> </a:t>
            </a:r>
            <a:r>
              <a:rPr lang="uk-UA" sz="2400" dirty="0">
                <a:latin typeface="Times New Roman" panose="02020603050405020304" pitchFamily="18" charset="0"/>
                <a:cs typeface="Times New Roman" panose="02020603050405020304" pitchFamily="18" charset="0"/>
              </a:rPr>
              <a:t>КЗ ЗДО «Дюймовочка» укомплектований педагогічними кадрами на та обслуговуючим персоналом (100%). Педагогічні кадри закладу мають спеціальну педагогічну освіту,  за станом здоров'я їм дозволено здійснювати педагогічну діяльність.</a:t>
            </a:r>
          </a:p>
          <a:p>
            <a:r>
              <a:rPr lang="uk-UA" sz="2400" dirty="0">
                <a:latin typeface="Times New Roman" panose="02020603050405020304" pitchFamily="18" charset="0"/>
                <a:cs typeface="Times New Roman" panose="02020603050405020304" pitchFamily="18" charset="0"/>
              </a:rPr>
              <a:t>У дошкільному закладі працює  22 працівників, освітню роботу з дітьми здійснюють   9 педагоги, із них </a:t>
            </a:r>
            <a:r>
              <a:rPr lang="uk-UA" sz="2400" dirty="0" smtClean="0">
                <a:latin typeface="Times New Roman" panose="02020603050405020304" pitchFamily="18" charset="0"/>
                <a:cs typeface="Times New Roman" panose="02020603050405020304" pitchFamily="18" charset="0"/>
              </a:rPr>
              <a:t>1 директор 5 </a:t>
            </a:r>
            <a:r>
              <a:rPr lang="uk-UA" sz="2400" dirty="0">
                <a:latin typeface="Times New Roman" panose="02020603050405020304" pitchFamily="18" charset="0"/>
                <a:cs typeface="Times New Roman" panose="02020603050405020304" pitchFamily="18" charset="0"/>
              </a:rPr>
              <a:t>вихователів, 1 музичний керівник, 0,375 ставки інструктор  з фізкультури, 0,5 ставки практичний психолог, 0,375 ставки керівник </a:t>
            </a:r>
            <a:r>
              <a:rPr lang="uk-UA" sz="2400" dirty="0" smtClean="0">
                <a:latin typeface="Times New Roman" panose="02020603050405020304" pitchFamily="18" charset="0"/>
                <a:cs typeface="Times New Roman" panose="02020603050405020304" pitchFamily="18" charset="0"/>
              </a:rPr>
              <a:t>гуртка, 1 асистент вихователя.</a:t>
            </a:r>
          </a:p>
          <a:p>
            <a:r>
              <a:rPr lang="uk-UA" sz="2400" dirty="0">
                <a:latin typeface="Times New Roman" panose="02020603050405020304" pitchFamily="18" charset="0"/>
                <a:cs typeface="Times New Roman" panose="02020603050405020304" pitchFamily="18" charset="0"/>
              </a:rPr>
              <a:t>Педагогічні кадри за віковими групами закріплюються наказом директора на початку року. Адміністрація диференційовано підходить до вихователів-початківців і до досвідчених  педагогів-майстрів, створюючи належні умови для розкриття їх творчого та професійного потенціалу.</a:t>
            </a:r>
          </a:p>
          <a:p>
            <a:endParaRPr lang="uk-UA" sz="2400" dirty="0" smtClean="0">
              <a:latin typeface="Times New Roman" panose="02020603050405020304" pitchFamily="18" charset="0"/>
              <a:cs typeface="Times New Roman" panose="02020603050405020304" pitchFamily="18" charset="0"/>
            </a:endParaRPr>
          </a:p>
          <a:p>
            <a:endParaRPr lang="uk-UA" sz="2400" dirty="0">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31473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65162" y="1160110"/>
            <a:ext cx="10470524" cy="6019918"/>
          </a:xfrm>
          <a:prstGeom prst="rect">
            <a:avLst/>
          </a:prstGeom>
        </p:spPr>
        <p:txBody>
          <a:bodyPr wrap="square">
            <a:spAutoFit/>
          </a:bodyPr>
          <a:lstStyle/>
          <a:p>
            <a:pPr>
              <a:lnSpc>
                <a:spcPct val="107000"/>
              </a:lnSpc>
              <a:spcAft>
                <a:spcPts val="0"/>
              </a:spcAft>
            </a:pPr>
            <a:r>
              <a:rPr lang="uk-UA" sz="2400" dirty="0">
                <a:latin typeface="Times New Roman" panose="02020603050405020304" pitchFamily="18" charset="0"/>
                <a:ea typeface="Calibri" panose="020F0502020204030204" pitchFamily="34" charset="0"/>
                <a:cs typeface="Times New Roman" panose="02020603050405020304" pitchFamily="18" charset="0"/>
              </a:rPr>
              <a:t>На виконання Національної доктрини розвитку освіти, п. 3 наказу Міністерства освіти і науки від 23.03.2005 № 178, Положення про дошкільний навчальний заклад, з метою подальшого утвердження відкритої і демократичної державно-громадської системи управління освітою, поєднання державного і громадського контролю за прозорістю прийняття і виконання управлінських рішень, запровадження колегіальної етики управлінської діяльності у навчальних закладах, що базуються на принципах взаємоповаги та позитивної мотивації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звітуємо </a:t>
            </a:r>
            <a:r>
              <a:rPr lang="uk-UA" sz="2400" dirty="0">
                <a:latin typeface="Times New Roman" panose="02020603050405020304" pitchFamily="18" charset="0"/>
                <a:ea typeface="Calibri" panose="020F0502020204030204" pitchFamily="34" charset="0"/>
                <a:cs typeface="Times New Roman" panose="02020603050405020304" pitchFamily="18" charset="0"/>
              </a:rPr>
              <a:t>про основні напрямки своєї діяльності за 2021-2022 навчальний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рік.</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На </a:t>
            </a:r>
            <a:r>
              <a:rPr lang="ru-RU" sz="2400" dirty="0">
                <a:latin typeface="Times New Roman" panose="02020603050405020304" pitchFamily="18" charset="0"/>
                <a:cs typeface="Times New Roman" panose="02020603050405020304" pitchFamily="18" charset="0"/>
              </a:rPr>
              <a:t>сьогоднішній день, завдання сучасного управлінця донести до кожного з вас, що сучасний </a:t>
            </a:r>
            <a:r>
              <a:rPr lang="ru-RU" sz="2400" dirty="0" smtClean="0">
                <a:latin typeface="Times New Roman" panose="02020603050405020304" pitchFamily="18" charset="0"/>
                <a:cs typeface="Times New Roman" panose="02020603050405020304" pitchFamily="18" charset="0"/>
              </a:rPr>
              <a:t>заклад </a:t>
            </a:r>
            <a:r>
              <a:rPr lang="ru-RU" sz="2400" dirty="0">
                <a:latin typeface="Times New Roman" panose="02020603050405020304" pitchFamily="18" charset="0"/>
                <a:cs typeface="Times New Roman" panose="02020603050405020304" pitchFamily="18" charset="0"/>
              </a:rPr>
              <a:t>дошкільної освіти - це перша і дуже важлива сходинка в освіті. Змінюються умови життя і вимоги школи до умінь майбутніх першокласників. Дуже багато зараз говориться про якість освіти, а досягти її можна, на наш погляд, тільки пред'являючи єдині вимоги з боку батьків та вихователів.</a:t>
            </a:r>
            <a:endParaRPr lang="uk-UA" sz="2400" dirty="0" smtClean="0">
              <a:effectLst/>
              <a:latin typeface="Times New Roman" panose="02020603050405020304" pitchFamily="18" charset="0"/>
              <a:cs typeface="Times New Roman" panose="02020603050405020304" pitchFamily="18" charset="0"/>
            </a:endParaRPr>
          </a:p>
          <a:p>
            <a:pPr>
              <a:lnSpc>
                <a:spcPct val="107000"/>
              </a:lnSpc>
              <a:spcAft>
                <a:spcPts val="0"/>
              </a:spcAft>
            </a:pP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0387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44711" y="669701"/>
            <a:ext cx="9581882" cy="6415089"/>
          </a:xfrm>
          <a:prstGeom prst="rect">
            <a:avLst/>
          </a:prstGeom>
        </p:spPr>
        <p:txBody>
          <a:bodyPr wrap="square">
            <a:spAutoFit/>
          </a:bodyPr>
          <a:lstStyle/>
          <a:p>
            <a:pPr marL="12700" marR="12700" indent="444500">
              <a:lnSpc>
                <a:spcPct val="107000"/>
              </a:lnSpc>
              <a:spcAft>
                <a:spcPts val="0"/>
              </a:spcAft>
            </a:pPr>
            <a:r>
              <a:rPr lang="uk-UA" sz="2400" spc="-50" dirty="0">
                <a:latin typeface="Times New Roman" panose="02020603050405020304" pitchFamily="18" charset="0"/>
                <a:ea typeface="Calibri" panose="020F0502020204030204" pitchFamily="34" charset="0"/>
                <a:cs typeface="Times New Roman" panose="02020603050405020304" pitchFamily="18" charset="0"/>
              </a:rPr>
              <a:t>Відповідно до ст..32 Закону України «Про дошкільну освіту», Типового положення про атестацію педагогічних працівників, затвердженого  наказом Міністерства освіти і науки України від 06.10.2010 року № 930 (із змінами, внесеними згідно з наказом Міністерства освіти і науки, молоді та спорту України № 1473 від 20.12.2011, наказом МОН № 1135 від 08.08.2013), зареєстрованим Міністерством юстиції України 14.12.2010 № 1255/1855),   та згідно перспективного плану в дошкільному навчальному закладі проведена атестація педагогічних кадрів. </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R="12700" indent="228600">
              <a:lnSpc>
                <a:spcPct val="107000"/>
              </a:lnSpc>
            </a:pPr>
            <a:r>
              <a:rPr lang="uk-UA" sz="2400" spc="-50" dirty="0">
                <a:latin typeface="Times New Roman" panose="02020603050405020304" pitchFamily="18" charset="0"/>
                <a:ea typeface="Calibri" panose="020F0502020204030204" pitchFamily="34" charset="0"/>
                <a:cs typeface="Times New Roman" panose="02020603050405020304" pitchFamily="18" charset="0"/>
              </a:rPr>
              <a:t>Організовано роботу зі своєчасного проходження курсів підвищення кваліфікації: за минулий навчальний рік на курсах в КЗ «ДОІППО» підвищили свою  кваліфікацію 2 педагоги згідно перспективного плану підвищення кваліфікації</a:t>
            </a:r>
            <a:r>
              <a:rPr lang="uk-UA" sz="2400" spc="-50" dirty="0" smtClean="0">
                <a:latin typeface="Times New Roman" panose="02020603050405020304" pitchFamily="18" charset="0"/>
                <a:ea typeface="Calibri" panose="020F0502020204030204" pitchFamily="34" charset="0"/>
                <a:cs typeface="Times New Roman" panose="02020603050405020304" pitchFamily="18" charset="0"/>
              </a:rPr>
              <a:t>.</a:t>
            </a:r>
            <a:r>
              <a:rPr lang="uk-UA" dirty="0"/>
              <a:t> </a:t>
            </a:r>
            <a:r>
              <a:rPr lang="uk-UA" sz="2400" dirty="0">
                <a:latin typeface="Times New Roman" panose="02020603050405020304" pitchFamily="18" charset="0"/>
                <a:cs typeface="Times New Roman" panose="02020603050405020304" pitchFamily="18" charset="0"/>
              </a:rPr>
              <a:t>Антипедагогічних проявів серед педагогічних працівників закладу не зафіксовано. Педагогів, притягнутих до дисциплінарної відповідальності за ініціативою відділу освіти чи керівника закладу, немає.  </a:t>
            </a:r>
          </a:p>
          <a:p>
            <a:pPr marR="12700" indent="228600">
              <a:lnSpc>
                <a:spcPct val="107000"/>
              </a:lnSpc>
              <a:spcAft>
                <a:spcPts val="0"/>
              </a:spcAft>
            </a:pPr>
            <a:endParaRPr lang="uk-UA"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6767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b="1" dirty="0">
                <a:solidFill>
                  <a:schemeClr val="accent5">
                    <a:lumMod val="75000"/>
                  </a:schemeClr>
                </a:solidFill>
                <a:latin typeface="Times New Roman" panose="02020603050405020304" pitchFamily="18" charset="0"/>
                <a:cs typeface="Times New Roman" panose="02020603050405020304" pitchFamily="18" charset="0"/>
              </a:rPr>
              <a:t>4. Соціальний захист, збереження та зміцнення здоров'я вихованців та педагогічних працівників</a:t>
            </a:r>
            <a:r>
              <a:rPr lang="uk-UA" dirty="0">
                <a:solidFill>
                  <a:schemeClr val="accent5">
                    <a:lumMod val="75000"/>
                  </a:schemeClr>
                </a:solidFill>
                <a:latin typeface="Times New Roman" panose="02020603050405020304" pitchFamily="18" charset="0"/>
                <a:cs typeface="Times New Roman" panose="02020603050405020304" pitchFamily="18" charset="0"/>
              </a:rPr>
              <a:t/>
            </a:r>
            <a:br>
              <a:rPr lang="uk-UA" dirty="0">
                <a:solidFill>
                  <a:schemeClr val="accent5">
                    <a:lumMod val="75000"/>
                  </a:schemeClr>
                </a:solidFill>
                <a:latin typeface="Times New Roman" panose="02020603050405020304" pitchFamily="18" charset="0"/>
                <a:cs typeface="Times New Roman" panose="02020603050405020304" pitchFamily="18" charset="0"/>
              </a:rPr>
            </a:br>
            <a:endParaRPr lang="uk-UA"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00011" y="2395470"/>
            <a:ext cx="10212947" cy="4462530"/>
          </a:xfrm>
        </p:spPr>
        <p:txBody>
          <a:bodyPr>
            <a:normAutofit fontScale="70000" lnSpcReduction="20000"/>
          </a:bodyPr>
          <a:lstStyle/>
          <a:p>
            <a:r>
              <a:rPr lang="uk-UA" sz="3400" dirty="0">
                <a:solidFill>
                  <a:schemeClr val="tx1"/>
                </a:solidFill>
                <a:latin typeface="Times New Roman" panose="02020603050405020304" pitchFamily="18" charset="0"/>
                <a:cs typeface="Times New Roman" panose="02020603050405020304" pitchFamily="18" charset="0"/>
              </a:rPr>
              <a:t>На виконання вимог Уряд затвердив нові норми та порядок організації харчування у закладах освіти (постанова КМУ від 24.03.2021 № 305 «</a:t>
            </a:r>
            <a:r>
              <a:rPr lang="uk-UA" sz="3400" dirty="0">
                <a:solidFill>
                  <a:schemeClr val="tx1"/>
                </a:solidFill>
                <a:latin typeface="Times New Roman" panose="02020603050405020304" pitchFamily="18" charset="0"/>
                <a:cs typeface="Times New Roman" panose="02020603050405020304" pitchFamily="18" charset="0"/>
                <a:hlinkClick r:id="rId2"/>
              </a:rPr>
              <a:t>Про затвердження норм та Порядку організації харчування у закладах освіти та дитячих закладах оздоровлення та відпочинку</a:t>
            </a:r>
            <a:r>
              <a:rPr lang="uk-UA" sz="3400" dirty="0">
                <a:solidFill>
                  <a:schemeClr val="tx1"/>
                </a:solidFill>
                <a:latin typeface="Times New Roman" panose="02020603050405020304" pitchFamily="18" charset="0"/>
                <a:cs typeface="Times New Roman" panose="02020603050405020304" pitchFamily="18" charset="0"/>
              </a:rPr>
              <a:t>»). Такі зміни прийняті, з метою: врегулювання організації харчування дітей з огляду на принципи здорового харчування, приведення енергетичної цінності раціону, структури харчування до Норм фізіологічних потреб населення в основних харчових речовинах і енергії. Визначено способи організації харчування, режим харчування, окреслено вимоги до планування меню, Розписано калорійність сніданку, обіду та вечері за віковими групами: 1-4 та  4—6 (7) років, передбачено кількість білків, жирів і вуглеводів, яка має бути у стравах, розраховано добову потребу в рідині для дітей різних вікових груп, визначено, як забезпечити харчуванням дітей з особливими дієтичними потребами.</a:t>
            </a:r>
            <a:r>
              <a:rPr lang="uk-UA" sz="3400" b="1" i="1" dirty="0">
                <a:solidFill>
                  <a:schemeClr val="tx1"/>
                </a:solidFill>
                <a:latin typeface="Times New Roman" panose="02020603050405020304" pitchFamily="18" charset="0"/>
                <a:cs typeface="Times New Roman" panose="02020603050405020304" pitchFamily="18" charset="0"/>
              </a:rPr>
              <a:t> </a:t>
            </a:r>
            <a:endParaRPr lang="uk-UA" sz="3400" dirty="0">
              <a:solidFill>
                <a:schemeClr val="tx1"/>
              </a:solidFill>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167226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25769" y="474345"/>
            <a:ext cx="9787944" cy="6370975"/>
          </a:xfrm>
          <a:prstGeom prst="rect">
            <a:avLst/>
          </a:prstGeom>
        </p:spPr>
        <p:txBody>
          <a:bodyPr wrap="square">
            <a:spAutoFit/>
          </a:bodyPr>
          <a:lstStyle/>
          <a:p>
            <a:r>
              <a:rPr lang="uk-UA" sz="2400" dirty="0">
                <a:solidFill>
                  <a:srgbClr val="000000"/>
                </a:solidFill>
                <a:latin typeface="Times New Roman" panose="02020603050405020304" pitchFamily="18" charset="0"/>
                <a:ea typeface="Calibri" panose="020F0502020204030204" pitchFamily="34" charset="0"/>
              </a:rPr>
              <a:t>Організація харчування дітей в закладі дошкільної освіти систематично аналізується стан виконання фактичних норм харчування дітей та показники фактичної вартості харчування, здійснюється контроль за якістю продуктів та їх кулінарною обробкою. Документація з питань харчування ведеться відповідно до встановлених вимог</a:t>
            </a:r>
            <a:r>
              <a:rPr lang="uk-UA" sz="2400" dirty="0" smtClean="0">
                <a:solidFill>
                  <a:srgbClr val="000000"/>
                </a:solidFill>
                <a:latin typeface="Times New Roman" panose="02020603050405020304" pitchFamily="18" charset="0"/>
                <a:ea typeface="Calibri" panose="020F0502020204030204" pitchFamily="34" charset="0"/>
              </a:rPr>
              <a:t>.</a:t>
            </a:r>
            <a:r>
              <a:rPr lang="uk-UA"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uk-UA" sz="2400" dirty="0">
                <a:solidFill>
                  <a:srgbClr val="000000"/>
                </a:solidFill>
                <a:latin typeface="Times New Roman" panose="02020603050405020304" pitchFamily="18" charset="0"/>
                <a:ea typeface="Calibri" panose="020F0502020204030204" pitchFamily="34" charset="0"/>
              </a:rPr>
              <a:t>У  закладі організовано 3-разове харчування дітей, що відповідає режиму роботи ЗДО. Усього харчувалося 78 дітей. З пільгової категорії безкоштовно  діти батьків учасники ООС – 4 чол., особливими освітніми потребами – 1 чол,  50% від батьківської плати з багатодітних сімей - 5 дітей. Відповідно до штатного розпису дошкільний освітній заклад укомплектовано працівниками, які забезпечують організацію </a:t>
            </a:r>
            <a:r>
              <a:rPr lang="uk-UA" sz="2400" dirty="0" smtClean="0">
                <a:solidFill>
                  <a:srgbClr val="000000"/>
                </a:solidFill>
                <a:latin typeface="Times New Roman" panose="02020603050405020304" pitchFamily="18" charset="0"/>
                <a:ea typeface="Calibri" panose="020F0502020204030204" pitchFamily="34" charset="0"/>
              </a:rPr>
              <a:t>харчування. </a:t>
            </a:r>
            <a:r>
              <a:rPr lang="uk-UA" sz="2400" dirty="0">
                <a:solidFill>
                  <a:srgbClr val="000000"/>
                </a:solidFill>
                <a:latin typeface="Times New Roman" panose="02020603050405020304" pitchFamily="18" charset="0"/>
                <a:ea typeface="Calibri" panose="020F0502020204030204" pitchFamily="34" charset="0"/>
              </a:rPr>
              <a:t>Систематичний контроль за організацією харчування здійснює сестра медична старша: Захарчук О.М. Харчоблок та групи в повній мірі забезпечені кухонним інвентарем, посудом, обладнанням. Продукти харчування та продовольчу сировину впродовж року постачали: ПП Калініна, О.І. Погрібний, Магдалинівський маслозавод, Новомосковський 11 хлібзавод. </a:t>
            </a:r>
            <a:endParaRPr lang="uk-UA" sz="2400" dirty="0"/>
          </a:p>
        </p:txBody>
      </p:sp>
    </p:spTree>
    <p:extLst>
      <p:ext uri="{BB962C8B-B14F-4D97-AF65-F5344CB8AC3E}">
        <p14:creationId xmlns:p14="http://schemas.microsoft.com/office/powerpoint/2010/main" val="2281397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635616" y="528035"/>
            <a:ext cx="10187189" cy="6315511"/>
          </a:xfrm>
          <a:prstGeom prst="rect">
            <a:avLst/>
          </a:prstGeom>
        </p:spPr>
        <p:txBody>
          <a:bodyPr wrap="square">
            <a:spAutoFit/>
          </a:bodyPr>
          <a:lstStyle/>
          <a:p>
            <a:pPr marL="228600">
              <a:lnSpc>
                <a:spcPct val="115000"/>
              </a:lnSpc>
              <a:spcAft>
                <a:spcPts val="0"/>
              </a:spcAf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З 01січня 2022року введено в дію нове меню згідно Постанови КМУ від 24.03.2021 року №305 «Про затвердження норм та Порядку організації харчування у закладах освіти та дитячих закладах оздоровлення та відпочинку», рекомендоване відділом освіти, сім’ї, молоді та спорту Губиниської селищної ради та погоджено Держпродспоживслужбою у Дніпропетровській області.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Завгосп своєчасно подавала  поточні заявки на продукти харчування відповідно до примірного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чотирьохтижневого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меню</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погодженого з Головним управлінням Держпродспоживслужби в Дніпропетровській  області.</a:t>
            </a:r>
            <a:endParaRPr lang="uk-UA"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508000">
              <a:lnSpc>
                <a:spcPct val="107000"/>
              </a:lnSpc>
              <a:spcAft>
                <a:spcPts val="0"/>
              </a:spcAft>
            </a:pPr>
            <a:r>
              <a:rPr lang="uk-U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До освітнього закладу приймали лише якісні продукти харчування і продовольчу сировину, за наявністю супровідних документів, які відповідали вимогам державних стандартів сертифіката якості, державні реєстри або висновок санітарно - гігієнічної експертизи, ветеринарні довідки. </a:t>
            </a:r>
            <a:endParaRPr lang="uk-UA"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5116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87132" y="502276"/>
            <a:ext cx="10109916" cy="5870966"/>
          </a:xfrm>
          <a:prstGeom prst="rect">
            <a:avLst/>
          </a:prstGeom>
        </p:spPr>
        <p:txBody>
          <a:bodyPr wrap="square">
            <a:spAutoFit/>
          </a:bodyPr>
          <a:lstStyle/>
          <a:p>
            <a:pPr indent="508000">
              <a:lnSpc>
                <a:spcPct val="107000"/>
              </a:lnSpc>
              <a:spcAft>
                <a:spcPts val="0"/>
              </a:spcAft>
            </a:pPr>
            <a:r>
              <a:rPr lang="uk-UA"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Умови зберігання продуктів харчування та продовольчої сировини в </a:t>
            </a:r>
            <a:r>
              <a:rPr lang="uk-UA"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освітньому закладі з </a:t>
            </a:r>
            <a:r>
              <a:rPr lang="uk-UA"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задовільні, відповідають санітарно- гігієнічним вимогам.</a:t>
            </a:r>
            <a:endParaRPr lang="uk-UA"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508000">
              <a:lnSpc>
                <a:spcPct val="107000"/>
              </a:lnSpc>
              <a:spcAft>
                <a:spcPts val="0"/>
              </a:spcAft>
            </a:pPr>
            <a:r>
              <a:rPr lang="uk-UA"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Відповідно до примірного чотирьохтижневого меню та картотеки страв, медична сестра спільно з кухарем та завгоспом щодня складали меню-розклади на наступний день.</a:t>
            </a:r>
            <a:endParaRPr lang="uk-UA"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508000">
              <a:lnSpc>
                <a:spcPct val="107000"/>
              </a:lnSpc>
              <a:spcAft>
                <a:spcPts val="0"/>
              </a:spcAft>
            </a:pPr>
            <a:r>
              <a:rPr lang="uk-UA"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Медична сестра вчасно, за 30 хвилин до видачі їжі на групи, знімає пробу готових страв та робить запис про результати зняття кожної проби у Журналі бракеражу готової продукції.</a:t>
            </a:r>
            <a:endParaRPr lang="uk-UA"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508000">
              <a:lnSpc>
                <a:spcPct val="107000"/>
              </a:lnSpc>
              <a:spcAft>
                <a:spcPts val="0"/>
              </a:spcAft>
            </a:pPr>
            <a:r>
              <a:rPr lang="uk-UA"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Кухар у присутності медичної сестри своєчасно відбирала добові проби в об’ємі порції для дітей молодшої вікової групи.</a:t>
            </a:r>
            <a:endParaRPr lang="uk-UA"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508000">
              <a:lnSpc>
                <a:spcPct val="107000"/>
              </a:lnSpc>
              <a:spcAft>
                <a:spcPts val="0"/>
              </a:spcAft>
            </a:pPr>
            <a:r>
              <a:rPr lang="uk-UA"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 дошкільному навчальному закладі видача готових страв на групи здійснювалась відповідно до графіка видачі їжі. Помічники вихователів дотримувались санітарних правил при отриманні їжі з харчоблоку: їжу отримували у промаркованому посуді з кришками, у спецодязі.</a:t>
            </a:r>
            <a:endParaRPr lang="uk-UA"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95300">
              <a:lnSpc>
                <a:spcPct val="107000"/>
              </a:lnSpc>
              <a:spcAft>
                <a:spcPts val="0"/>
              </a:spcAft>
            </a:pPr>
            <a:r>
              <a:rPr lang="uk-UA"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Працівники харчоблоку готували смачні страви відповідно до картотеки страв, меню-розкладу, дотримуючись технологій приготування страв.</a:t>
            </a:r>
            <a:endParaRPr lang="uk-UA"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5340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04563" y="721217"/>
            <a:ext cx="7753082" cy="3622274"/>
          </a:xfrm>
          <a:prstGeom prst="rect">
            <a:avLst/>
          </a:prstGeom>
        </p:spPr>
        <p:txBody>
          <a:bodyPr wrap="square">
            <a:spAutoFit/>
          </a:bodyPr>
          <a:lstStyle/>
          <a:p>
            <a:pPr>
              <a:lnSpc>
                <a:spcPct val="107000"/>
              </a:lnSpc>
              <a:spcAft>
                <a:spcPts val="0"/>
              </a:spcAft>
            </a:pPr>
            <a:r>
              <a:rPr lang="uk-U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Відповідно до розподілу функціональних обов’язків документацію з організації харчування своєчасно ведуть сестра медична старша, завідувач господарства, кухар.</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95300">
              <a:lnSpc>
                <a:spcPct val="107000"/>
              </a:lnSpc>
              <a:spcAft>
                <a:spcPts val="0"/>
              </a:spcAft>
            </a:pPr>
            <a:r>
              <a:rPr lang="uk-U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Вихователі та помічники вихователів дошкільного навчального закладу беруть активну участь в організації харчування дітей, формують у них культуру харчування та розуміння значення прийому їжі для нормального функціонування організму) формують стійкі культурно-гігієнічні навички.</a:t>
            </a:r>
            <a:endParaRPr lang="uk-UA"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3482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solidFill>
                  <a:schemeClr val="accent5">
                    <a:lumMod val="75000"/>
                  </a:schemeClr>
                </a:solidFill>
              </a:rPr>
              <a:t>Організація медико-профілактичної роботи</a:t>
            </a:r>
            <a:r>
              <a:rPr lang="uk-UA" dirty="0">
                <a:solidFill>
                  <a:schemeClr val="accent5">
                    <a:lumMod val="75000"/>
                  </a:schemeClr>
                </a:solidFill>
              </a:rPr>
              <a:t>. </a:t>
            </a:r>
          </a:p>
        </p:txBody>
      </p:sp>
      <p:sp>
        <p:nvSpPr>
          <p:cNvPr id="3" name="Объект 2"/>
          <p:cNvSpPr>
            <a:spLocks noGrp="1"/>
          </p:cNvSpPr>
          <p:nvPr>
            <p:ph idx="1"/>
          </p:nvPr>
        </p:nvSpPr>
        <p:spPr>
          <a:xfrm>
            <a:off x="1326524" y="1905000"/>
            <a:ext cx="10676586" cy="4006222"/>
          </a:xfrm>
        </p:spPr>
        <p:txBody>
          <a:bodyPr>
            <a:noAutofit/>
          </a:bodyPr>
          <a:lstStyle/>
          <a:p>
            <a:r>
              <a:rPr lang="uk-UA" sz="2400" dirty="0" smtClean="0">
                <a:solidFill>
                  <a:schemeClr val="tx1"/>
                </a:solidFill>
                <a:latin typeface="Times New Roman" panose="02020603050405020304" pitchFamily="18" charset="0"/>
                <a:cs typeface="Times New Roman" panose="02020603050405020304" pitchFamily="18" charset="0"/>
              </a:rPr>
              <a:t>Роботу </a:t>
            </a:r>
            <a:r>
              <a:rPr lang="uk-UA" sz="2400" dirty="0">
                <a:solidFill>
                  <a:schemeClr val="tx1"/>
                </a:solidFill>
                <a:latin typeface="Times New Roman" panose="02020603050405020304" pitchFamily="18" charset="0"/>
                <a:cs typeface="Times New Roman" panose="02020603050405020304" pitchFamily="18" charset="0"/>
              </a:rPr>
              <a:t>даного напрямку у закладі здійснює сестра медична Ольга ЗАХАРЧУК інструктор з фізкультури Ірина КОСТЕКО. </a:t>
            </a:r>
          </a:p>
          <a:p>
            <a:r>
              <a:rPr lang="uk-UA" sz="2400" dirty="0">
                <a:solidFill>
                  <a:schemeClr val="tx1"/>
                </a:solidFill>
                <a:latin typeface="Times New Roman" panose="02020603050405020304" pitchFamily="18" charset="0"/>
                <a:cs typeface="Times New Roman" panose="02020603050405020304" pitchFamily="18" charset="0"/>
              </a:rPr>
              <a:t>План роботи медичної служби на 2021-2022 н.р. виконаний. Відповідно до постанови №4 «Про затвердження протиепідемічних заходів у закладах освіти на період карантину у  взв’язку з поширенням коронавірусної хвороби» від 23.04.2021р, з метою здійснення діяльності закладу з урахуванням вимог санітарного законодавства та забезпечення належних протиепідемічних заходів. Проведилася роз’яснювальна робота з персоналом щодо індивідуальних заходів профілактики та реагування на виявлення симптомів коронавірусної хвороби </a:t>
            </a:r>
            <a:r>
              <a:rPr lang="en-US" sz="2400" b="1" dirty="0">
                <a:solidFill>
                  <a:schemeClr val="tx1"/>
                </a:solidFill>
                <a:latin typeface="Times New Roman" panose="02020603050405020304" pitchFamily="18" charset="0"/>
                <a:cs typeface="Times New Roman" panose="02020603050405020304" pitchFamily="18" charset="0"/>
              </a:rPr>
              <a:t>COVID</a:t>
            </a:r>
            <a:r>
              <a:rPr lang="uk-UA" sz="2400" b="1" dirty="0">
                <a:solidFill>
                  <a:schemeClr val="tx1"/>
                </a:solidFill>
                <a:latin typeface="Times New Roman" panose="02020603050405020304" pitchFamily="18" charset="0"/>
                <a:cs typeface="Times New Roman" panose="02020603050405020304" pitchFamily="18" charset="0"/>
              </a:rPr>
              <a:t> -19 </a:t>
            </a:r>
            <a:r>
              <a:rPr lang="uk-UA" sz="2400" dirty="0">
                <a:solidFill>
                  <a:schemeClr val="tx1"/>
                </a:solidFill>
                <a:latin typeface="Times New Roman" panose="02020603050405020304" pitchFamily="18" charset="0"/>
                <a:cs typeface="Times New Roman" panose="02020603050405020304" pitchFamily="18" charset="0"/>
              </a:rPr>
              <a:t>серед персоналу або вихованців. Дотримувалися алгоритму дій на випадок незвичайної ситуації, пов’язаною з реєстрацією випадків захворювання  на коронавірусну хворобу </a:t>
            </a:r>
            <a:r>
              <a:rPr lang="en-US" sz="2400" dirty="0">
                <a:solidFill>
                  <a:schemeClr val="tx1"/>
                </a:solidFill>
                <a:latin typeface="Times New Roman" panose="02020603050405020304" pitchFamily="18" charset="0"/>
                <a:cs typeface="Times New Roman" panose="02020603050405020304" pitchFamily="18" charset="0"/>
              </a:rPr>
              <a:t>COVID</a:t>
            </a:r>
            <a:r>
              <a:rPr lang="uk-UA" sz="2400" dirty="0">
                <a:solidFill>
                  <a:schemeClr val="tx1"/>
                </a:solidFill>
                <a:latin typeface="Times New Roman" panose="02020603050405020304" pitchFamily="18" charset="0"/>
                <a:cs typeface="Times New Roman" panose="02020603050405020304" pitchFamily="18" charset="0"/>
              </a:rPr>
              <a:t> -19 серед вихованців та працівників </a:t>
            </a:r>
            <a:r>
              <a:rPr lang="uk-UA" sz="2400" dirty="0" smtClean="0">
                <a:solidFill>
                  <a:schemeClr val="tx1"/>
                </a:solidFill>
                <a:latin typeface="Times New Roman" panose="02020603050405020304" pitchFamily="18" charset="0"/>
                <a:cs typeface="Times New Roman" panose="02020603050405020304" pitchFamily="18" charset="0"/>
              </a:rPr>
              <a:t>закладу.</a:t>
            </a:r>
            <a:endParaRPr lang="uk-UA" sz="2400" dirty="0">
              <a:solidFill>
                <a:schemeClr val="tx1"/>
              </a:solidFill>
              <a:latin typeface="Times New Roman" panose="02020603050405020304" pitchFamily="18" charset="0"/>
              <a:cs typeface="Times New Roman" panose="02020603050405020304" pitchFamily="18" charset="0"/>
            </a:endParaRPr>
          </a:p>
          <a:p>
            <a:endParaRPr lang="uk-UA" sz="2400" dirty="0">
              <a:solidFill>
                <a:schemeClr val="tx1"/>
              </a:solidFill>
            </a:endParaRPr>
          </a:p>
        </p:txBody>
      </p:sp>
    </p:spTree>
    <p:extLst>
      <p:ext uri="{BB962C8B-B14F-4D97-AF65-F5344CB8AC3E}">
        <p14:creationId xmlns:p14="http://schemas.microsoft.com/office/powerpoint/2010/main" val="1871425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6979" y="502276"/>
            <a:ext cx="10393251" cy="6810262"/>
          </a:xfrm>
          <a:prstGeom prst="rect">
            <a:avLst/>
          </a:prstGeom>
        </p:spPr>
        <p:txBody>
          <a:bodyPr wrap="square">
            <a:spAutoFit/>
          </a:bodyPr>
          <a:lstStyle/>
          <a:p>
            <a:pPr indent="520700">
              <a:lnSpc>
                <a:spcPct val="107000"/>
              </a:lnSpc>
            </a:pPr>
            <a:r>
              <a:rPr lang="uk-U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Медичне обладнання та медичний інструментарій представлені у достатньому обсязі. Належним чином була оформлена обов’язкова документація, своєчасно складалися плани роботи і звіти. За потребою готувався оперативний план дій по зниженню захворюваності; контролювався стан фізкультурно-оздоровчої роботи з дітьми та їх загартування; здійснювались антропометричні виміри в групах щоквартально, перевірка постави, огляд на педикульоз</a:t>
            </a:r>
            <a:r>
              <a:rPr lang="uk-U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Під час дії воєнного стану сестра медична старша проводила для працівників закладу та батьків дітей поради, бесіди, тренінги по асептичній </a:t>
            </a:r>
            <a:r>
              <a:rPr lang="uk-UA" sz="2400" dirty="0" smtClean="0">
                <a:latin typeface="Times New Roman" panose="02020603050405020304" pitchFamily="18" charset="0"/>
                <a:cs typeface="Times New Roman" panose="02020603050405020304" pitchFamily="18" charset="0"/>
              </a:rPr>
              <a:t>обробці: </a:t>
            </a:r>
            <a:r>
              <a:rPr lang="uk-UA" sz="2400" dirty="0">
                <a:latin typeface="Times New Roman" panose="02020603050405020304" pitchFamily="18" charset="0"/>
                <a:cs typeface="Times New Roman" panose="02020603050405020304" pitchFamily="18" charset="0"/>
              </a:rPr>
              <a:t>рани, перевязки, гігієнічні навчання. </a:t>
            </a:r>
            <a:r>
              <a:rPr lang="uk-UA" sz="2400" dirty="0" smtClean="0">
                <a:latin typeface="Times New Roman" panose="02020603050405020304" pitchFamily="18" charset="0"/>
                <a:cs typeface="Times New Roman" panose="02020603050405020304" pitchFamily="18" charset="0"/>
              </a:rPr>
              <a:t>Проводила роз’яснювальну роботу, консультації для вихователів та батьків щодо недопущення гострих респіраторних вірусних інфекцій, туберкульозу, ентеробіозу, отруєння грибами та інше.</a:t>
            </a:r>
          </a:p>
          <a:p>
            <a:pPr indent="520700">
              <a:lnSpc>
                <a:spcPct val="107000"/>
              </a:lnSpc>
            </a:pPr>
            <a:r>
              <a:rPr lang="uk-UA" sz="2400" dirty="0" smtClean="0">
                <a:latin typeface="Times New Roman" panose="02020603050405020304" pitchFamily="18" charset="0"/>
                <a:cs typeface="Times New Roman" panose="02020603050405020304" pitchFamily="18" charset="0"/>
              </a:rPr>
              <a:t>Разом з інструктором з фізичної культури розробили систему загартування дітей враховуючи віковий показник. Здійснюють систематичний контроль за проведенням такої роботи дистанційно.</a:t>
            </a:r>
          </a:p>
          <a:p>
            <a:pPr indent="520700">
              <a:lnSpc>
                <a:spcPct val="107000"/>
              </a:lnSpc>
            </a:pPr>
            <a:endParaRPr lang="uk-UA" sz="2400" dirty="0">
              <a:latin typeface="Times New Roman" panose="02020603050405020304" pitchFamily="18" charset="0"/>
              <a:cs typeface="Times New Roman" panose="02020603050405020304" pitchFamily="18" charset="0"/>
            </a:endParaRPr>
          </a:p>
          <a:p>
            <a:pPr indent="520700">
              <a:lnSpc>
                <a:spcPct val="107000"/>
              </a:lnSpc>
              <a:spcAft>
                <a:spcPts val="0"/>
              </a:spcAft>
            </a:pP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0341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64137" y="353653"/>
            <a:ext cx="8911687" cy="702414"/>
          </a:xfrm>
        </p:spPr>
        <p:txBody>
          <a:bodyPr>
            <a:noAutofit/>
          </a:bodyPr>
          <a:lstStyle/>
          <a:p>
            <a:r>
              <a:rPr lang="uk-UA" b="1" dirty="0">
                <a:solidFill>
                  <a:schemeClr val="bg2">
                    <a:lumMod val="50000"/>
                  </a:schemeClr>
                </a:solidFill>
                <a:latin typeface="Times New Roman" panose="02020603050405020304" pitchFamily="18" charset="0"/>
                <a:cs typeface="Times New Roman" panose="02020603050405020304" pitchFamily="18" charset="0"/>
              </a:rPr>
              <a:t>Організація роботи з  охорони </a:t>
            </a:r>
            <a:r>
              <a:rPr lang="uk-UA" b="1" dirty="0" smtClean="0">
                <a:solidFill>
                  <a:schemeClr val="bg2">
                    <a:lumMod val="50000"/>
                  </a:schemeClr>
                </a:solidFill>
                <a:latin typeface="Times New Roman" panose="02020603050405020304" pitchFamily="18" charset="0"/>
                <a:cs typeface="Times New Roman" panose="02020603050405020304" pitchFamily="18" charset="0"/>
              </a:rPr>
              <a:t>праці</a:t>
            </a:r>
            <a:endParaRPr lang="uk-UA" sz="4400"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29555" y="1056067"/>
            <a:ext cx="10534918" cy="6123904"/>
          </a:xfrm>
        </p:spPr>
        <p:txBody>
          <a:bodyPr>
            <a:normAutofit fontScale="92500" lnSpcReduction="10000"/>
          </a:bodyPr>
          <a:lstStyle/>
          <a:p>
            <a:pPr marL="0" indent="0">
              <a:buNone/>
            </a:pPr>
            <a:r>
              <a:rPr lang="uk-UA" dirty="0" smtClean="0"/>
              <a:t>	</a:t>
            </a:r>
            <a:r>
              <a:rPr lang="uk-UA" sz="2400" dirty="0" smtClean="0">
                <a:solidFill>
                  <a:schemeClr val="tx1"/>
                </a:solidFill>
                <a:latin typeface="Times New Roman" panose="02020603050405020304" pitchFamily="18" charset="0"/>
                <a:cs typeface="Times New Roman" panose="02020603050405020304" pitchFamily="18" charset="0"/>
              </a:rPr>
              <a:t>Проводиться </a:t>
            </a:r>
            <a:r>
              <a:rPr lang="uk-UA" sz="2400" dirty="0">
                <a:solidFill>
                  <a:schemeClr val="tx1"/>
                </a:solidFill>
                <a:latin typeface="Times New Roman" panose="02020603050405020304" pitchFamily="18" charset="0"/>
                <a:cs typeface="Times New Roman" panose="02020603050405020304" pitchFamily="18" charset="0"/>
              </a:rPr>
              <a:t>відповідно до Закону України «Про охорону праці»,  «Положення про організацію роботи з охорони праці та  безпеки життєдіяльності учасників освітнього процесу в установах і закладах освіти», що визначають єдину систему організації роботи з охорони праці. На підставі нормативних документів адміністрація закладу планує заходи щодо охорони здоров’я учасників освітнього процесу за напрямками:</a:t>
            </a:r>
          </a:p>
          <a:p>
            <a:pPr lvl="0"/>
            <a:r>
              <a:rPr lang="uk-UA" sz="2400" dirty="0">
                <a:solidFill>
                  <a:schemeClr val="tx1"/>
                </a:solidFill>
                <a:latin typeface="Times New Roman" panose="02020603050405020304" pitchFamily="18" charset="0"/>
                <a:cs typeface="Times New Roman" panose="02020603050405020304" pitchFamily="18" charset="0"/>
              </a:rPr>
              <a:t>охорона праці та  безпека життєдіяльності; </a:t>
            </a:r>
            <a:endParaRPr lang="uk-UA" sz="2400" dirty="0" smtClean="0">
              <a:solidFill>
                <a:schemeClr val="tx1"/>
              </a:solidFill>
              <a:latin typeface="Times New Roman" panose="02020603050405020304" pitchFamily="18" charset="0"/>
              <a:cs typeface="Times New Roman" panose="02020603050405020304" pitchFamily="18" charset="0"/>
            </a:endParaRPr>
          </a:p>
          <a:p>
            <a:pPr lvl="0"/>
            <a:r>
              <a:rPr lang="uk-UA" sz="2400" dirty="0" smtClean="0">
                <a:solidFill>
                  <a:schemeClr val="tx1"/>
                </a:solidFill>
                <a:latin typeface="Times New Roman" panose="02020603050405020304" pitchFamily="18" charset="0"/>
                <a:cs typeface="Times New Roman" panose="02020603050405020304" pitchFamily="18" charset="0"/>
              </a:rPr>
              <a:t>пожежна </a:t>
            </a:r>
            <a:r>
              <a:rPr lang="uk-UA" sz="2400" dirty="0">
                <a:solidFill>
                  <a:schemeClr val="tx1"/>
                </a:solidFill>
                <a:latin typeface="Times New Roman" panose="02020603050405020304" pitchFamily="18" charset="0"/>
                <a:cs typeface="Times New Roman" panose="02020603050405020304" pitchFamily="18" charset="0"/>
              </a:rPr>
              <a:t>безпека; </a:t>
            </a:r>
            <a:endParaRPr lang="uk-UA" sz="2400" dirty="0" smtClean="0">
              <a:solidFill>
                <a:schemeClr val="tx1"/>
              </a:solidFill>
              <a:latin typeface="Times New Roman" panose="02020603050405020304" pitchFamily="18" charset="0"/>
              <a:cs typeface="Times New Roman" panose="02020603050405020304" pitchFamily="18" charset="0"/>
            </a:endParaRPr>
          </a:p>
          <a:p>
            <a:pPr lvl="0"/>
            <a:r>
              <a:rPr lang="uk-UA" sz="2400" dirty="0" smtClean="0">
                <a:solidFill>
                  <a:schemeClr val="tx1"/>
                </a:solidFill>
                <a:latin typeface="Times New Roman" panose="02020603050405020304" pitchFamily="18" charset="0"/>
                <a:cs typeface="Times New Roman" panose="02020603050405020304" pitchFamily="18" charset="0"/>
              </a:rPr>
              <a:t>дитячий </a:t>
            </a:r>
            <a:r>
              <a:rPr lang="uk-UA" sz="2400" dirty="0">
                <a:solidFill>
                  <a:schemeClr val="tx1"/>
                </a:solidFill>
                <a:latin typeface="Times New Roman" panose="02020603050405020304" pitchFamily="18" charset="0"/>
                <a:cs typeface="Times New Roman" panose="02020603050405020304" pitchFamily="18" charset="0"/>
              </a:rPr>
              <a:t>травматизм.</a:t>
            </a:r>
          </a:p>
          <a:p>
            <a:pPr marL="0" indent="0">
              <a:buNone/>
            </a:pPr>
            <a:r>
              <a:rPr lang="uk-UA" sz="2400" dirty="0" smtClean="0">
                <a:solidFill>
                  <a:schemeClr val="tx1"/>
                </a:solidFill>
                <a:latin typeface="Times New Roman" panose="02020603050405020304" pitchFamily="18" charset="0"/>
                <a:cs typeface="Times New Roman" panose="02020603050405020304" pitchFamily="18" charset="0"/>
              </a:rPr>
              <a:t>	З </a:t>
            </a:r>
            <a:r>
              <a:rPr lang="uk-UA" sz="2400" dirty="0">
                <a:solidFill>
                  <a:schemeClr val="tx1"/>
                </a:solidFill>
                <a:latin typeface="Times New Roman" panose="02020603050405020304" pitchFamily="18" charset="0"/>
                <a:cs typeface="Times New Roman" panose="02020603050405020304" pitchFamily="18" charset="0"/>
              </a:rPr>
              <a:t>метою  формування навичок здорового способу життя та запобігання порушень техніки безпеки працівниками закладу в річному плані роботи в розділі «Охорона життя і здоров’я дошкільників» плануються заходи щодо попередження дитячого травматизму в трьох напрямках:</a:t>
            </a:r>
          </a:p>
          <a:p>
            <a:pPr lvl="0"/>
            <a:r>
              <a:rPr lang="uk-UA" sz="2400" dirty="0">
                <a:solidFill>
                  <a:schemeClr val="tx1"/>
                </a:solidFill>
                <a:latin typeface="Times New Roman" panose="02020603050405020304" pitchFamily="18" charset="0"/>
                <a:cs typeface="Times New Roman" panose="02020603050405020304" pitchFamily="18" charset="0"/>
              </a:rPr>
              <a:t>із працівниками ЗДО</a:t>
            </a:r>
            <a:r>
              <a:rPr lang="uk-UA" sz="2400" dirty="0" smtClean="0">
                <a:solidFill>
                  <a:schemeClr val="tx1"/>
                </a:solidFill>
                <a:latin typeface="Times New Roman" panose="02020603050405020304" pitchFamily="18" charset="0"/>
                <a:cs typeface="Times New Roman" panose="02020603050405020304" pitchFamily="18" charset="0"/>
              </a:rPr>
              <a:t>;</a:t>
            </a:r>
          </a:p>
          <a:p>
            <a:pPr lvl="0"/>
            <a:r>
              <a:rPr lang="uk-UA" sz="2400" dirty="0" smtClean="0">
                <a:solidFill>
                  <a:schemeClr val="tx1"/>
                </a:solidFill>
                <a:latin typeface="Times New Roman" panose="02020603050405020304" pitchFamily="18" charset="0"/>
                <a:cs typeface="Times New Roman" panose="02020603050405020304" pitchFamily="18" charset="0"/>
              </a:rPr>
              <a:t> </a:t>
            </a:r>
            <a:r>
              <a:rPr lang="uk-UA" sz="2400" dirty="0">
                <a:solidFill>
                  <a:schemeClr val="tx1"/>
                </a:solidFill>
                <a:latin typeface="Times New Roman" panose="02020603050405020304" pitchFamily="18" charset="0"/>
                <a:cs typeface="Times New Roman" panose="02020603050405020304" pitchFamily="18" charset="0"/>
              </a:rPr>
              <a:t>із вихованцями</a:t>
            </a:r>
            <a:r>
              <a:rPr lang="uk-UA" sz="2400" dirty="0" smtClean="0">
                <a:solidFill>
                  <a:schemeClr val="tx1"/>
                </a:solidFill>
                <a:latin typeface="Times New Roman" panose="02020603050405020304" pitchFamily="18" charset="0"/>
                <a:cs typeface="Times New Roman" panose="02020603050405020304" pitchFamily="18" charset="0"/>
              </a:rPr>
              <a:t>;</a:t>
            </a:r>
          </a:p>
          <a:p>
            <a:pPr lvl="0"/>
            <a:r>
              <a:rPr lang="uk-UA" sz="2400" dirty="0" smtClean="0">
                <a:solidFill>
                  <a:schemeClr val="tx1"/>
                </a:solidFill>
                <a:latin typeface="Times New Roman" panose="02020603050405020304" pitchFamily="18" charset="0"/>
                <a:cs typeface="Times New Roman" panose="02020603050405020304" pitchFamily="18" charset="0"/>
              </a:rPr>
              <a:t> </a:t>
            </a:r>
            <a:r>
              <a:rPr lang="uk-UA" sz="2400" dirty="0">
                <a:solidFill>
                  <a:schemeClr val="tx1"/>
                </a:solidFill>
                <a:latin typeface="Times New Roman" panose="02020603050405020304" pitchFamily="18" charset="0"/>
                <a:cs typeface="Times New Roman" panose="02020603050405020304" pitchFamily="18" charset="0"/>
              </a:rPr>
              <a:t>з батьками.</a:t>
            </a:r>
          </a:p>
          <a:p>
            <a:endParaRPr lang="uk-UA" dirty="0"/>
          </a:p>
        </p:txBody>
      </p:sp>
    </p:spTree>
    <p:extLst>
      <p:ext uri="{BB962C8B-B14F-4D97-AF65-F5344CB8AC3E}">
        <p14:creationId xmlns:p14="http://schemas.microsoft.com/office/powerpoint/2010/main" val="2233668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8344" y="624109"/>
            <a:ext cx="9946267" cy="5699417"/>
          </a:xfrm>
        </p:spPr>
        <p:txBody>
          <a:bodyPr>
            <a:normAutofit fontScale="90000"/>
          </a:bodyPr>
          <a:lstStyle/>
          <a:p>
            <a:r>
              <a:rPr lang="uk-UA" sz="2400" dirty="0" smtClean="0">
                <a:solidFill>
                  <a:schemeClr val="tx1"/>
                </a:solidFill>
                <a:latin typeface="Times New Roman" panose="02020603050405020304" pitchFamily="18" charset="0"/>
                <a:cs typeface="Times New Roman" panose="02020603050405020304" pitchFamily="18" charset="0"/>
              </a:rPr>
              <a:t>	</a:t>
            </a:r>
            <a:r>
              <a:rPr lang="uk-UA" sz="2700" dirty="0" smtClean="0">
                <a:solidFill>
                  <a:schemeClr val="tx1"/>
                </a:solidFill>
                <a:latin typeface="Times New Roman" panose="02020603050405020304" pitchFamily="18" charset="0"/>
                <a:cs typeface="Times New Roman" panose="02020603050405020304" pitchFamily="18" charset="0"/>
              </a:rPr>
              <a:t>Щорічно на початку року видаються накази про закріплення відповідальних за: </a:t>
            </a:r>
            <a:br>
              <a:rPr lang="uk-UA" sz="2700" dirty="0" smtClean="0">
                <a:solidFill>
                  <a:schemeClr val="tx1"/>
                </a:solidFill>
                <a:latin typeface="Times New Roman" panose="02020603050405020304" pitchFamily="18" charset="0"/>
                <a:cs typeface="Times New Roman" panose="02020603050405020304" pitchFamily="18" charset="0"/>
              </a:rPr>
            </a:br>
            <a:r>
              <a:rPr lang="uk-UA" sz="2700" dirty="0" smtClean="0">
                <a:solidFill>
                  <a:schemeClr val="tx1"/>
                </a:solidFill>
                <a:latin typeface="Times New Roman" panose="02020603050405020304" pitchFamily="18" charset="0"/>
                <a:cs typeface="Times New Roman" panose="02020603050405020304" pitchFamily="18" charset="0"/>
              </a:rPr>
              <a:t>- роботу з охорони праці;  </a:t>
            </a:r>
            <a:br>
              <a:rPr lang="uk-UA" sz="2700" dirty="0" smtClean="0">
                <a:solidFill>
                  <a:schemeClr val="tx1"/>
                </a:solidFill>
                <a:latin typeface="Times New Roman" panose="02020603050405020304" pitchFamily="18" charset="0"/>
                <a:cs typeface="Times New Roman" panose="02020603050405020304" pitchFamily="18" charset="0"/>
              </a:rPr>
            </a:br>
            <a:r>
              <a:rPr lang="uk-UA" sz="2700" dirty="0" smtClean="0">
                <a:solidFill>
                  <a:schemeClr val="tx1"/>
                </a:solidFill>
                <a:latin typeface="Times New Roman" panose="02020603050405020304" pitchFamily="18" charset="0"/>
                <a:cs typeface="Times New Roman" panose="02020603050405020304" pitchFamily="18" charset="0"/>
              </a:rPr>
              <a:t>- роботу з пожежної безпеки; </a:t>
            </a:r>
            <a:br>
              <a:rPr lang="uk-UA" sz="2700" dirty="0" smtClean="0">
                <a:solidFill>
                  <a:schemeClr val="tx1"/>
                </a:solidFill>
                <a:latin typeface="Times New Roman" panose="02020603050405020304" pitchFamily="18" charset="0"/>
                <a:cs typeface="Times New Roman" panose="02020603050405020304" pitchFamily="18" charset="0"/>
              </a:rPr>
            </a:br>
            <a:r>
              <a:rPr lang="uk-UA" sz="2700" dirty="0" smtClean="0">
                <a:solidFill>
                  <a:schemeClr val="tx1"/>
                </a:solidFill>
                <a:latin typeface="Times New Roman" panose="02020603050405020304" pitchFamily="18" charset="0"/>
                <a:cs typeface="Times New Roman" panose="02020603050405020304" pitchFamily="18" charset="0"/>
              </a:rPr>
              <a:t>- роботу з попередження дитячого травматизму.</a:t>
            </a:r>
            <a:br>
              <a:rPr lang="uk-UA" sz="2700" dirty="0" smtClean="0">
                <a:solidFill>
                  <a:schemeClr val="tx1"/>
                </a:solidFill>
                <a:latin typeface="Times New Roman" panose="02020603050405020304" pitchFamily="18" charset="0"/>
                <a:cs typeface="Times New Roman" panose="02020603050405020304" pitchFamily="18" charset="0"/>
              </a:rPr>
            </a:br>
            <a:r>
              <a:rPr lang="uk-UA" sz="2700" dirty="0">
                <a:solidFill>
                  <a:schemeClr val="tx1"/>
                </a:solidFill>
                <a:latin typeface="Times New Roman" panose="02020603050405020304" pitchFamily="18" charset="0"/>
                <a:cs typeface="Times New Roman" panose="02020603050405020304" pitchFamily="18" charset="0"/>
              </a:rPr>
              <a:t> </a:t>
            </a:r>
            <a:r>
              <a:rPr lang="uk-UA" sz="2700" dirty="0" smtClean="0">
                <a:solidFill>
                  <a:schemeClr val="tx1"/>
                </a:solidFill>
                <a:latin typeface="Times New Roman" panose="02020603050405020304" pitchFamily="18" charset="0"/>
                <a:cs typeface="Times New Roman" panose="02020603050405020304" pitchFamily="18" charset="0"/>
              </a:rPr>
              <a:t>	Проводиться </a:t>
            </a:r>
            <a:r>
              <a:rPr lang="uk-UA" sz="2700" dirty="0">
                <a:solidFill>
                  <a:schemeClr val="tx1"/>
                </a:solidFill>
                <a:latin typeface="Times New Roman" panose="02020603050405020304" pitchFamily="18" charset="0"/>
                <a:cs typeface="Times New Roman" panose="02020603050405020304" pitchFamily="18" charset="0"/>
              </a:rPr>
              <a:t>системна робота щодо забезпеченню всіх  інструкціями з ОП, ПБ, які переглядаються, доповнюються у зв’язку зі змінами в нормативному законодавстві чи в умовах життєдіяльності ЗДО</a:t>
            </a:r>
            <a:r>
              <a:rPr lang="uk-UA" sz="2700" dirty="0" smtClean="0">
                <a:solidFill>
                  <a:schemeClr val="tx1"/>
                </a:solidFill>
                <a:latin typeface="Times New Roman" panose="02020603050405020304" pitchFamily="18" charset="0"/>
                <a:cs typeface="Times New Roman" panose="02020603050405020304" pitchFamily="18" charset="0"/>
              </a:rPr>
              <a:t>.</a:t>
            </a:r>
            <a:br>
              <a:rPr lang="uk-UA" sz="2700" dirty="0" smtClean="0">
                <a:solidFill>
                  <a:schemeClr val="tx1"/>
                </a:solidFill>
                <a:latin typeface="Times New Roman" panose="02020603050405020304" pitchFamily="18" charset="0"/>
                <a:cs typeface="Times New Roman" panose="02020603050405020304" pitchFamily="18" charset="0"/>
              </a:rPr>
            </a:br>
            <a:r>
              <a:rPr lang="uk-UA" sz="2700" dirty="0">
                <a:solidFill>
                  <a:schemeClr val="tx1"/>
                </a:solidFill>
                <a:latin typeface="Times New Roman" panose="02020603050405020304" pitchFamily="18" charset="0"/>
                <a:cs typeface="Times New Roman" panose="02020603050405020304" pitchFamily="18" charset="0"/>
              </a:rPr>
              <a:t>	</a:t>
            </a:r>
            <a:r>
              <a:rPr lang="uk-UA" sz="2700" dirty="0" smtClean="0">
                <a:solidFill>
                  <a:schemeClr val="tx1"/>
                </a:solidFill>
                <a:latin typeface="Times New Roman" panose="02020603050405020304" pitchFamily="18" charset="0"/>
                <a:cs typeface="Times New Roman" panose="02020603050405020304" pitchFamily="18" charset="0"/>
              </a:rPr>
              <a:t>Інструктажі </a:t>
            </a:r>
            <a:r>
              <a:rPr lang="uk-UA" sz="2700" dirty="0">
                <a:solidFill>
                  <a:schemeClr val="tx1"/>
                </a:solidFill>
                <a:latin typeface="Times New Roman" panose="02020603050405020304" pitchFamily="18" charset="0"/>
                <a:cs typeface="Times New Roman" panose="02020603050405020304" pitchFamily="18" charset="0"/>
              </a:rPr>
              <a:t>з  ОП, ПБ проводяться відповідно до плану та програми. </a:t>
            </a:r>
            <a:br>
              <a:rPr lang="uk-UA" sz="2700" dirty="0">
                <a:solidFill>
                  <a:schemeClr val="tx1"/>
                </a:solidFill>
                <a:latin typeface="Times New Roman" panose="02020603050405020304" pitchFamily="18" charset="0"/>
                <a:cs typeface="Times New Roman" panose="02020603050405020304" pitchFamily="18" charset="0"/>
              </a:rPr>
            </a:br>
            <a:r>
              <a:rPr lang="uk-UA" sz="2700" dirty="0">
                <a:solidFill>
                  <a:schemeClr val="tx1"/>
                </a:solidFill>
                <a:latin typeface="Times New Roman" panose="02020603050405020304" pitchFamily="18" charset="0"/>
                <a:cs typeface="Times New Roman" panose="02020603050405020304" pitchFamily="18" charset="0"/>
              </a:rPr>
              <a:t>Один раз на рік проводиться навчання з евакуації згідно «Інструкції дії персоналу в разі виникнення надзвичайної ситуації», яка щорічно складається з урахуванням кадрових змін. </a:t>
            </a:r>
            <a:r>
              <a:rPr lang="uk-UA" sz="2700" dirty="0" smtClean="0">
                <a:solidFill>
                  <a:schemeClr val="tx1"/>
                </a:solidFill>
                <a:latin typeface="Times New Roman" panose="02020603050405020304" pitchFamily="18" charset="0"/>
                <a:cs typeface="Times New Roman" panose="02020603050405020304" pitchFamily="18" charset="0"/>
              </a:rPr>
              <a:t/>
            </a:r>
            <a:br>
              <a:rPr lang="uk-UA" sz="2700" dirty="0" smtClean="0">
                <a:solidFill>
                  <a:schemeClr val="tx1"/>
                </a:solidFill>
                <a:latin typeface="Times New Roman" panose="02020603050405020304" pitchFamily="18" charset="0"/>
                <a:cs typeface="Times New Roman" panose="02020603050405020304" pitchFamily="18" charset="0"/>
              </a:rPr>
            </a:br>
            <a:r>
              <a:rPr lang="uk-UA" sz="2700" dirty="0" smtClean="0">
                <a:solidFill>
                  <a:schemeClr val="tx1"/>
                </a:solidFill>
                <a:latin typeface="Times New Roman" panose="02020603050405020304" pitchFamily="18" charset="0"/>
                <a:cs typeface="Times New Roman" panose="02020603050405020304" pitchFamily="18" charset="0"/>
              </a:rPr>
              <a:t>Вся </a:t>
            </a:r>
            <a:r>
              <a:rPr lang="uk-UA" sz="2700" dirty="0">
                <a:solidFill>
                  <a:schemeClr val="tx1"/>
                </a:solidFill>
                <a:latin typeface="Times New Roman" panose="02020603050405020304" pitchFamily="18" charset="0"/>
                <a:cs typeface="Times New Roman" panose="02020603050405020304" pitchFamily="18" charset="0"/>
              </a:rPr>
              <a:t>документація з ОП, ПБ затверджена і погоджена відповідно до  нормативних вимог.</a:t>
            </a: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endParaRPr lang="uk-UA" dirty="0"/>
          </a:p>
        </p:txBody>
      </p:sp>
    </p:spTree>
    <p:extLst>
      <p:ext uri="{BB962C8B-B14F-4D97-AF65-F5344CB8AC3E}">
        <p14:creationId xmlns:p14="http://schemas.microsoft.com/office/powerpoint/2010/main" val="4248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0462" y="989743"/>
            <a:ext cx="10779617" cy="5690019"/>
          </a:xfrm>
          <a:prstGeom prst="rect">
            <a:avLst/>
          </a:prstGeom>
        </p:spPr>
        <p:txBody>
          <a:bodyPr wrap="square">
            <a:spAutoFit/>
          </a:bodyPr>
          <a:lstStyle/>
          <a:p>
            <a:pPr indent="449580">
              <a:lnSpc>
                <a:spcPct val="115000"/>
              </a:lnSpc>
              <a:spcAft>
                <a:spcPts val="0"/>
              </a:spcAft>
            </a:pPr>
            <a:r>
              <a:rPr lang="ru-RU" sz="2600" dirty="0">
                <a:solidFill>
                  <a:srgbClr val="000000"/>
                </a:solidFill>
                <a:latin typeface="Times New Roman" panose="02020603050405020304" pitchFamily="18" charset="0"/>
                <a:ea typeface="Times New Roman" panose="02020603050405020304" pitchFamily="18" charset="0"/>
              </a:rPr>
              <a:t>Головними завданнями </a:t>
            </a:r>
            <a:r>
              <a:rPr lang="ru-RU" sz="2600" dirty="0" smtClean="0">
                <a:solidFill>
                  <a:srgbClr val="000000"/>
                </a:solidFill>
                <a:latin typeface="Times New Roman" panose="02020603050405020304" pitchFamily="18" charset="0"/>
                <a:ea typeface="Times New Roman" panose="02020603050405020304" pitchFamily="18" charset="0"/>
              </a:rPr>
              <a:t> </a:t>
            </a:r>
            <a:r>
              <a:rPr lang="ru-RU" sz="2600" dirty="0">
                <a:solidFill>
                  <a:srgbClr val="000000"/>
                </a:solidFill>
                <a:latin typeface="Times New Roman" panose="02020603050405020304" pitchFamily="18" charset="0"/>
                <a:ea typeface="Times New Roman" panose="02020603050405020304" pitchFamily="18" charset="0"/>
              </a:rPr>
              <a:t>звіту, як засобу інформування громадськості є:</a:t>
            </a:r>
            <a:endParaRPr lang="uk-UA" sz="2600" dirty="0" smtClean="0">
              <a:effectLst/>
            </a:endParaRPr>
          </a:p>
          <a:p>
            <a:pPr marL="342900" lvl="0" indent="-342900">
              <a:lnSpc>
                <a:spcPct val="107000"/>
              </a:lnSpc>
              <a:spcAft>
                <a:spcPts val="0"/>
              </a:spcAft>
              <a:buSzPts val="1000"/>
              <a:buFont typeface="Wingdings" panose="05000000000000000000" pitchFamily="2" charset="2"/>
              <a:buChar char=""/>
              <a:tabLst>
                <a:tab pos="457200" algn="l"/>
              </a:tabLs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забезпечення прозорості, відкритості і демократичності управління навчальним закладом</a:t>
            </a:r>
            <a:r>
              <a:rPr lang="ru-RU"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2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Wingdings" panose="05000000000000000000" pitchFamily="2" charset="2"/>
              <a:buChar char=""/>
              <a:tabLst>
                <a:tab pos="457200" algn="l"/>
              </a:tabLs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стимулювання впливу громадськості на прийняття та виконання керівником відповідних рішень у сфері управління навчальним закладом.</a:t>
            </a:r>
            <a:endParaRPr lang="uk-UA" sz="2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sz="2600" kern="1100" dirty="0">
                <a:latin typeface="Times New Roman" panose="02020603050405020304" pitchFamily="18" charset="0"/>
                <a:ea typeface="Times New Roman" panose="02020603050405020304" pitchFamily="18" charset="0"/>
                <a:cs typeface="Times New Roman" panose="02020603050405020304" pitchFamily="18" charset="0"/>
              </a:rPr>
              <a:t>Комунальний заклад «Заклад дошкільної освіти «Дюймовочка» у своїй діяльності керується Конституцією України, Законами України “Про освіту”, “Про дошкільну освіту”, Положенням про дошкільний навчальний заклад України, іншими нормативно-правовими актами, власним Статутом. </a:t>
            </a:r>
            <a:r>
              <a:rPr lang="uk-UA" sz="2600" kern="1100" dirty="0" smtClean="0">
                <a:latin typeface="Times New Roman" panose="02020603050405020304" pitchFamily="18" charset="0"/>
                <a:ea typeface="Times New Roman" panose="02020603050405020304" pitchFamily="18" charset="0"/>
                <a:cs typeface="Times New Roman" panose="02020603050405020304" pitchFamily="18" charset="0"/>
              </a:rPr>
              <a:t>КЗ </a:t>
            </a:r>
            <a:r>
              <a:rPr lang="uk-UA" sz="2600" kern="1100" dirty="0">
                <a:latin typeface="Times New Roman" panose="02020603050405020304" pitchFamily="18" charset="0"/>
                <a:ea typeface="Times New Roman" panose="02020603050405020304" pitchFamily="18" charset="0"/>
                <a:cs typeface="Times New Roman" panose="02020603050405020304" pitchFamily="18" charset="0"/>
              </a:rPr>
              <a:t>ЗДО «Дюймовочка» Губиниської селищної ради  знаходиться за адресою: вул.Шевченко,17, Новомосковський район, Дніпропетровська область.</a:t>
            </a:r>
            <a:endParaRPr lang="uk-UA"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2455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25769" y="292501"/>
            <a:ext cx="10238704" cy="5742085"/>
          </a:xfrm>
          <a:prstGeom prst="rect">
            <a:avLst/>
          </a:prstGeom>
        </p:spPr>
        <p:txBody>
          <a:bodyPr wrap="square">
            <a:spAutoFit/>
          </a:bodyPr>
          <a:lstStyle/>
          <a:p>
            <a:pPr>
              <a:lnSpc>
                <a:spcPct val="115000"/>
              </a:lnSpc>
              <a:spcAft>
                <a:spcPts val="1000"/>
              </a:spcAft>
            </a:pPr>
            <a:r>
              <a:rPr lang="uk-UA" sz="2400" b="1" dirty="0">
                <a:latin typeface="Times New Roman" panose="02020603050405020304" pitchFamily="18" charset="0"/>
                <a:ea typeface="Times New Roman" panose="02020603050405020304" pitchFamily="18" charset="0"/>
                <a:cs typeface="Times New Roman" panose="02020603050405020304" pitchFamily="18" charset="0"/>
              </a:rPr>
              <a:t>У </a:t>
            </a:r>
            <a:r>
              <a:rPr lang="uk-UA" sz="2400" b="1" dirty="0" smtClean="0">
                <a:latin typeface="Times New Roman" panose="02020603050405020304" pitchFamily="18" charset="0"/>
                <a:ea typeface="Times New Roman" panose="02020603050405020304" pitchFamily="18" charset="0"/>
                <a:cs typeface="Times New Roman" panose="02020603050405020304" pitchFamily="18" charset="0"/>
              </a:rPr>
              <a:t>закладі створені </a:t>
            </a:r>
            <a:r>
              <a:rPr lang="uk-UA" sz="2400" b="1" dirty="0">
                <a:latin typeface="Times New Roman" panose="02020603050405020304" pitchFamily="18" charset="0"/>
                <a:ea typeface="Times New Roman" panose="02020603050405020304" pitchFamily="18" charset="0"/>
                <a:cs typeface="Times New Roman" panose="02020603050405020304" pitchFamily="18" charset="0"/>
              </a:rPr>
              <a:t>відповідні умови та проведені попередні заходи з підготовки всіх учасників освітнього процесу, а саме:</a:t>
            </a:r>
            <a:endParaRPr lang="uk-UA"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Ø"/>
              <a:tabLst>
                <a:tab pos="90170" algn="l"/>
              </a:tabLs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Ознайомлення з місцем розташування </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укриття,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правилами поведінки під час переміщення до укриття та перебування в ньому.</a:t>
            </a:r>
          </a:p>
          <a:p>
            <a:pPr marL="342900" lvl="0" indent="-342900">
              <a:lnSpc>
                <a:spcPct val="115000"/>
              </a:lnSpc>
              <a:spcAft>
                <a:spcPts val="0"/>
              </a:spcAft>
              <a:buFont typeface="Wingdings" panose="05000000000000000000" pitchFamily="2" charset="2"/>
              <a:buChar char="Ø"/>
              <a:tabLst>
                <a:tab pos="90170" algn="l"/>
              </a:tabLst>
            </a:pP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Обговорення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необхідних речей, які учасники освітнього процесу повинні взяти із собою в укриття.</a:t>
            </a:r>
          </a:p>
          <a:p>
            <a:pPr marL="342900" lvl="0" indent="-342900">
              <a:lnSpc>
                <a:spcPct val="115000"/>
              </a:lnSpc>
              <a:spcAft>
                <a:spcPts val="0"/>
              </a:spcAft>
              <a:buFont typeface="Wingdings" panose="05000000000000000000" pitchFamily="2" charset="2"/>
              <a:buChar char="Ø"/>
              <a:tabLst>
                <a:tab pos="90170" algn="l"/>
              </a:tabLs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Розподіл учасників освітнього процесу в укриттях з урахуванням місткості та розташування.</a:t>
            </a:r>
          </a:p>
          <a:p>
            <a:pPr marL="342900" lvl="0" indent="-342900">
              <a:lnSpc>
                <a:spcPct val="115000"/>
              </a:lnSpc>
              <a:spcAft>
                <a:spcPts val="0"/>
              </a:spcAft>
              <a:buFont typeface="Wingdings" panose="05000000000000000000" pitchFamily="2" charset="2"/>
              <a:buChar char="Ø"/>
              <a:tabLst>
                <a:tab pos="90170" algn="l"/>
              </a:tabLs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Встановлення покажчиків напрямку руху до укриттів для швидкого та безпечного переміщення.</a:t>
            </a:r>
          </a:p>
          <a:p>
            <a:pPr marL="342900" lvl="0" indent="-342900">
              <a:lnSpc>
                <a:spcPct val="115000"/>
              </a:lnSpc>
              <a:spcAft>
                <a:spcPts val="1000"/>
              </a:spcAft>
              <a:buFont typeface="Wingdings" panose="05000000000000000000" pitchFamily="2" charset="2"/>
              <a:buChar char="Ø"/>
              <a:tabLst>
                <a:tab pos="90170" algn="l"/>
              </a:tabLst>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Почувши сигнал тривоги необхідно організувати переміщення дітей до укриття в супроводі з </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вихователями та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відповідальною особою. Після відбою тривоги </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діти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повертаються до освітнього процесу.</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7309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5769" y="392291"/>
            <a:ext cx="9791721" cy="1280890"/>
          </a:xfrm>
        </p:spPr>
        <p:txBody>
          <a:bodyPr>
            <a:normAutofit fontScale="90000"/>
          </a:bodyPr>
          <a:lstStyle/>
          <a:p>
            <a:r>
              <a:rPr lang="uk-UA" sz="2700" dirty="0" smtClean="0">
                <a:solidFill>
                  <a:schemeClr val="tx1"/>
                </a:solidFill>
                <a:latin typeface="Times New Roman" panose="02020603050405020304" pitchFamily="18" charset="0"/>
                <a:cs typeface="Times New Roman" panose="02020603050405020304" pitchFamily="18" charset="0"/>
              </a:rPr>
              <a:t>	Навчання </a:t>
            </a:r>
            <a:r>
              <a:rPr lang="uk-UA" sz="2700" dirty="0">
                <a:solidFill>
                  <a:schemeClr val="tx1"/>
                </a:solidFill>
                <a:latin typeface="Times New Roman" panose="02020603050405020304" pitchFamily="18" charset="0"/>
                <a:cs typeface="Times New Roman" panose="02020603050405020304" pitchFamily="18" charset="0"/>
              </a:rPr>
              <a:t>і перевірка знань з ОП, ПБ  працівників проводиться один раз на 3 роки, результати заносяться до посвідчення  по перевірці знань з охорони праці.</a:t>
            </a:r>
            <a:br>
              <a:rPr lang="uk-UA" sz="2700" dirty="0">
                <a:solidFill>
                  <a:schemeClr val="tx1"/>
                </a:solidFill>
                <a:latin typeface="Times New Roman" panose="02020603050405020304" pitchFamily="18" charset="0"/>
                <a:cs typeface="Times New Roman" panose="02020603050405020304" pitchFamily="18" charset="0"/>
              </a:rPr>
            </a:br>
            <a:r>
              <a:rPr lang="uk-UA" sz="2700" dirty="0" smtClean="0">
                <a:solidFill>
                  <a:schemeClr val="tx1"/>
                </a:solidFill>
                <a:latin typeface="Times New Roman" panose="02020603050405020304" pitchFamily="18" charset="0"/>
                <a:cs typeface="Times New Roman" panose="02020603050405020304" pitchFamily="18" charset="0"/>
              </a:rPr>
              <a:t>	Результатом </a:t>
            </a:r>
            <a:r>
              <a:rPr lang="uk-UA" sz="2700" dirty="0">
                <a:solidFill>
                  <a:schemeClr val="tx1"/>
                </a:solidFill>
                <a:latin typeface="Times New Roman" panose="02020603050405020304" pitchFamily="18" charset="0"/>
                <a:cs typeface="Times New Roman" panose="02020603050405020304" pitchFamily="18" charset="0"/>
              </a:rPr>
              <a:t>грамотної і професійної роботи з питань ОП, ПБ є </a:t>
            </a:r>
            <a:r>
              <a:rPr lang="uk-UA" sz="2700" dirty="0" smtClean="0">
                <a:solidFill>
                  <a:schemeClr val="tx1"/>
                </a:solidFill>
                <a:latin typeface="Times New Roman" panose="02020603050405020304" pitchFamily="18" charset="0"/>
                <a:cs typeface="Times New Roman" panose="02020603050405020304" pitchFamily="18" charset="0"/>
              </a:rPr>
              <a:t>відсутність </a:t>
            </a:r>
            <a:r>
              <a:rPr lang="uk-UA" sz="2700" dirty="0">
                <a:solidFill>
                  <a:schemeClr val="tx1"/>
                </a:solidFill>
                <a:latin typeface="Times New Roman" panose="02020603050405020304" pitchFamily="18" charset="0"/>
                <a:cs typeface="Times New Roman" panose="02020603050405020304" pitchFamily="18" charset="0"/>
              </a:rPr>
              <a:t>в навчальному році випадків дитячого травматизму.</a:t>
            </a:r>
            <a:br>
              <a:rPr lang="uk-UA" sz="2700" dirty="0">
                <a:solidFill>
                  <a:schemeClr val="tx1"/>
                </a:solidFill>
                <a:latin typeface="Times New Roman" panose="02020603050405020304" pitchFamily="18" charset="0"/>
                <a:cs typeface="Times New Roman" panose="02020603050405020304" pitchFamily="18" charset="0"/>
              </a:rPr>
            </a:br>
            <a:r>
              <a:rPr lang="uk-UA" sz="2700" dirty="0" smtClean="0">
                <a:solidFill>
                  <a:schemeClr val="tx1"/>
                </a:solidFill>
                <a:latin typeface="Times New Roman" panose="02020603050405020304" pitchFamily="18" charset="0"/>
                <a:cs typeface="Times New Roman" panose="02020603050405020304" pitchFamily="18" charset="0"/>
              </a:rPr>
              <a:t>	Відповідно </a:t>
            </a:r>
            <a:r>
              <a:rPr lang="uk-UA" sz="2700" dirty="0">
                <a:solidFill>
                  <a:schemeClr val="tx1"/>
                </a:solidFill>
                <a:latin typeface="Times New Roman" panose="02020603050405020304" pitchFamily="18" charset="0"/>
                <a:cs typeface="Times New Roman" panose="02020603050405020304" pitchFamily="18" charset="0"/>
              </a:rPr>
              <a:t>до вимог Закону України «Про охорону праці» адміністрація закладу спільно з профспілковим комітетом працювали над впровадженням державної політики в галузі охорони праці, яка базується на принципі пріоритету життя і здоров'я учасників освітнього процесу.</a:t>
            </a:r>
            <a:br>
              <a:rPr lang="uk-UA" sz="2700" dirty="0">
                <a:solidFill>
                  <a:schemeClr val="tx1"/>
                </a:solidFill>
                <a:latin typeface="Times New Roman" panose="02020603050405020304" pitchFamily="18" charset="0"/>
                <a:cs typeface="Times New Roman" panose="02020603050405020304" pitchFamily="18" charset="0"/>
              </a:rPr>
            </a:br>
            <a:r>
              <a:rPr lang="uk-UA" sz="2700" dirty="0" smtClean="0">
                <a:solidFill>
                  <a:schemeClr val="tx1"/>
                </a:solidFill>
                <a:latin typeface="Times New Roman" panose="02020603050405020304" pitchFamily="18" charset="0"/>
                <a:cs typeface="Times New Roman" panose="02020603050405020304" pitchFamily="18" charset="0"/>
              </a:rPr>
              <a:t>	Виконання </a:t>
            </a:r>
            <a:r>
              <a:rPr lang="uk-UA" sz="2700" dirty="0">
                <a:solidFill>
                  <a:schemeClr val="tx1"/>
                </a:solidFill>
                <a:latin typeface="Times New Roman" panose="02020603050405020304" pitchFamily="18" charset="0"/>
                <a:cs typeface="Times New Roman" panose="02020603050405020304" pitchFamily="18" charset="0"/>
              </a:rPr>
              <a:t>вимог чинного законодавства з питань охорони дитинства і захисту прав малолітніх.</a:t>
            </a:r>
            <a:r>
              <a:rPr lang="uk-UA" sz="2700" i="1" dirty="0">
                <a:solidFill>
                  <a:schemeClr val="tx1"/>
                </a:solidFill>
                <a:latin typeface="Times New Roman" panose="02020603050405020304" pitchFamily="18" charset="0"/>
                <a:cs typeface="Times New Roman" panose="02020603050405020304" pitchFamily="18" charset="0"/>
              </a:rPr>
              <a:t> </a:t>
            </a:r>
            <a:r>
              <a:rPr lang="uk-UA" sz="2700" dirty="0">
                <a:solidFill>
                  <a:schemeClr val="tx1"/>
                </a:solidFill>
                <a:latin typeface="Times New Roman" panose="02020603050405020304" pitchFamily="18" charset="0"/>
                <a:cs typeface="Times New Roman" panose="02020603050405020304" pitchFamily="18" charset="0"/>
              </a:rPr>
              <a:t>На виконання вимог чинного законодавства з питань охорони дитинства і захисту прав малолітніх  в річному плані роботи передбачені та розглядаються питання  на педагогічних радах, </a:t>
            </a:r>
            <a:r>
              <a:rPr lang="uk-UA" sz="2700" dirty="0" smtClean="0">
                <a:solidFill>
                  <a:schemeClr val="tx1"/>
                </a:solidFill>
                <a:latin typeface="Times New Roman" panose="02020603050405020304" pitchFamily="18" charset="0"/>
                <a:cs typeface="Times New Roman" panose="02020603050405020304" pitchFamily="18" charset="0"/>
              </a:rPr>
              <a:t>раді </a:t>
            </a:r>
            <a:r>
              <a:rPr lang="uk-UA" sz="2700" dirty="0">
                <a:solidFill>
                  <a:schemeClr val="tx1"/>
                </a:solidFill>
                <a:latin typeface="Times New Roman" panose="02020603050405020304" pitchFamily="18" charset="0"/>
                <a:cs typeface="Times New Roman" panose="02020603050405020304" pitchFamily="18" charset="0"/>
              </a:rPr>
              <a:t>закладу, на загальних батьківських зборах,  на загальних зборах колективу, на нарадах при директорі. Крім того, більша частина питань вирішується оперативно по мірі виникнення (за ініціативи батьків та співробітників).</a:t>
            </a: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dirty="0"/>
          </a:p>
        </p:txBody>
      </p:sp>
    </p:spTree>
    <p:extLst>
      <p:ext uri="{BB962C8B-B14F-4D97-AF65-F5344CB8AC3E}">
        <p14:creationId xmlns:p14="http://schemas.microsoft.com/office/powerpoint/2010/main" val="529984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212" y="257577"/>
            <a:ext cx="8915399" cy="978795"/>
          </a:xfrm>
        </p:spPr>
        <p:txBody>
          <a:bodyPr>
            <a:noAutofit/>
          </a:bodyPr>
          <a:lstStyle/>
          <a:p>
            <a:r>
              <a:rPr lang="uk-UA" sz="3600" b="1" dirty="0">
                <a:solidFill>
                  <a:schemeClr val="bg2">
                    <a:lumMod val="50000"/>
                  </a:schemeClr>
                </a:solidFill>
                <a:latin typeface="Times New Roman" panose="02020603050405020304" pitchFamily="18" charset="0"/>
                <a:cs typeface="Times New Roman" panose="02020603050405020304" pitchFamily="18" charset="0"/>
              </a:rPr>
              <a:t>Співпраця з сім'єю та громадськими організаціями</a:t>
            </a:r>
            <a:endParaRPr lang="uk-UA" sz="3600"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1712890" y="1326524"/>
            <a:ext cx="10238704" cy="5370490"/>
          </a:xfrm>
        </p:spPr>
        <p:txBody>
          <a:bodyPr>
            <a:normAutofit/>
          </a:bodyPr>
          <a:lstStyle/>
          <a:p>
            <a:r>
              <a:rPr lang="uk-UA" sz="2600" dirty="0" smtClean="0">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Основними </a:t>
            </a:r>
            <a:r>
              <a:rPr lang="uk-UA" sz="2400" dirty="0">
                <a:solidFill>
                  <a:schemeClr val="tx1"/>
                </a:solidFill>
                <a:latin typeface="Times New Roman" panose="02020603050405020304" pitchFamily="18" charset="0"/>
                <a:cs typeface="Times New Roman" panose="02020603050405020304" pitchFamily="18" charset="0"/>
              </a:rPr>
              <a:t>напрямками взаємодії з батьками у дошкільному навчальному </a:t>
            </a:r>
            <a:r>
              <a:rPr lang="uk-UA" sz="2400" dirty="0" smtClean="0">
                <a:solidFill>
                  <a:schemeClr val="tx1"/>
                </a:solidFill>
                <a:latin typeface="Times New Roman" panose="02020603050405020304" pitchFamily="18" charset="0"/>
                <a:cs typeface="Times New Roman" panose="02020603050405020304" pitchFamily="18" charset="0"/>
              </a:rPr>
              <a:t>закладі:</a:t>
            </a:r>
            <a:endParaRPr lang="uk-UA" sz="2400" dirty="0">
              <a:solidFill>
                <a:schemeClr val="tx1"/>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uk-UA" sz="2400" dirty="0">
                <a:solidFill>
                  <a:schemeClr val="tx1"/>
                </a:solidFill>
                <a:latin typeface="Times New Roman" panose="02020603050405020304" pitchFamily="18" charset="0"/>
                <a:cs typeface="Times New Roman" panose="02020603050405020304" pitchFamily="18" charset="0"/>
              </a:rPr>
              <a:t>просвіта батьків; </a:t>
            </a:r>
            <a:endParaRPr lang="uk-UA" sz="2400" dirty="0" smtClean="0">
              <a:solidFill>
                <a:schemeClr val="tx1"/>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uk-UA" sz="2400" dirty="0" smtClean="0">
                <a:solidFill>
                  <a:schemeClr val="tx1"/>
                </a:solidFill>
                <a:latin typeface="Times New Roman" panose="02020603050405020304" pitchFamily="18" charset="0"/>
                <a:cs typeface="Times New Roman" panose="02020603050405020304" pitchFamily="18" charset="0"/>
              </a:rPr>
              <a:t>фахове </a:t>
            </a:r>
            <a:r>
              <a:rPr lang="uk-UA" sz="2400" dirty="0">
                <a:solidFill>
                  <a:schemeClr val="tx1"/>
                </a:solidFill>
                <a:latin typeface="Times New Roman" panose="02020603050405020304" pitchFamily="18" charset="0"/>
                <a:cs typeface="Times New Roman" panose="02020603050405020304" pitchFamily="18" charset="0"/>
              </a:rPr>
              <a:t>вдосконалення педагогів; </a:t>
            </a:r>
            <a:endParaRPr lang="uk-UA" sz="2400" dirty="0" smtClean="0">
              <a:solidFill>
                <a:schemeClr val="tx1"/>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uk-UA" sz="2400" dirty="0" smtClean="0">
                <a:solidFill>
                  <a:schemeClr val="tx1"/>
                </a:solidFill>
                <a:latin typeface="Times New Roman" panose="02020603050405020304" pitchFamily="18" charset="0"/>
                <a:cs typeface="Times New Roman" panose="02020603050405020304" pitchFamily="18" charset="0"/>
              </a:rPr>
              <a:t>методичний </a:t>
            </a:r>
            <a:r>
              <a:rPr lang="uk-UA" sz="2400" dirty="0">
                <a:solidFill>
                  <a:schemeClr val="tx1"/>
                </a:solidFill>
                <a:latin typeface="Times New Roman" panose="02020603050405020304" pitchFamily="18" charset="0"/>
                <a:cs typeface="Times New Roman" panose="02020603050405020304" pitchFamily="18" charset="0"/>
              </a:rPr>
              <a:t>та психологічний супровід організації взаємодії вихователів з батьками та спільної діяльності батьків з дітьми.</a:t>
            </a:r>
          </a:p>
          <a:p>
            <a:r>
              <a:rPr lang="uk-UA" sz="2400" dirty="0" smtClean="0">
                <a:solidFill>
                  <a:schemeClr val="tx1"/>
                </a:solidFill>
                <a:latin typeface="Times New Roman" panose="02020603050405020304" pitchFamily="18" charset="0"/>
                <a:cs typeface="Times New Roman" panose="02020603050405020304" pitchFamily="18" charset="0"/>
              </a:rPr>
              <a:t>	Педагоги </a:t>
            </a:r>
            <a:r>
              <a:rPr lang="uk-UA" sz="2400" dirty="0">
                <a:solidFill>
                  <a:schemeClr val="tx1"/>
                </a:solidFill>
                <a:latin typeface="Times New Roman" panose="02020603050405020304" pitchFamily="18" charset="0"/>
                <a:cs typeface="Times New Roman" panose="02020603050405020304" pitchFamily="18" charset="0"/>
              </a:rPr>
              <a:t>забезпечували освітні потреби кожної конкретної сім’ї, активізували та збагачували виховні вміння батьків, підтримували їх впевненість в особистих педагогічних можливостях, знайомили з кращим досвідом сімейного виховання з питань підготовки дітей до шкільного навчання. </a:t>
            </a:r>
          </a:p>
        </p:txBody>
      </p:sp>
    </p:spTree>
    <p:extLst>
      <p:ext uri="{BB962C8B-B14F-4D97-AF65-F5344CB8AC3E}">
        <p14:creationId xmlns:p14="http://schemas.microsoft.com/office/powerpoint/2010/main" val="3099494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31634" y="577680"/>
            <a:ext cx="8915399" cy="942027"/>
          </a:xfrm>
        </p:spPr>
        <p:txBody>
          <a:bodyPr>
            <a:noAutofit/>
          </a:bodyPr>
          <a:lstStyle/>
          <a:p>
            <a:r>
              <a:rPr lang="uk-UA" sz="3600" b="1" dirty="0">
                <a:solidFill>
                  <a:schemeClr val="bg2">
                    <a:lumMod val="50000"/>
                  </a:schemeClr>
                </a:solidFill>
                <a:latin typeface="Times New Roman" panose="02020603050405020304" pitchFamily="18" charset="0"/>
                <a:cs typeface="Times New Roman" panose="02020603050405020304" pitchFamily="18" charset="0"/>
              </a:rPr>
              <a:t>Аналіз звернень громадян з питань діяльності навчального закладу</a:t>
            </a:r>
            <a:r>
              <a:rPr lang="uk-UA" sz="3600" b="1" dirty="0" smtClean="0">
                <a:solidFill>
                  <a:schemeClr val="bg2">
                    <a:lumMod val="50000"/>
                  </a:schemeClr>
                </a:solidFill>
                <a:latin typeface="Times New Roman" panose="02020603050405020304" pitchFamily="18" charset="0"/>
                <a:cs typeface="Times New Roman" panose="02020603050405020304" pitchFamily="18" charset="0"/>
              </a:rPr>
              <a:t>.</a:t>
            </a:r>
            <a:endParaRPr lang="uk-UA" sz="3600" dirty="0">
              <a:solidFill>
                <a:schemeClr val="bg2">
                  <a:lumMod val="50000"/>
                </a:schemeClr>
              </a:solidFill>
            </a:endParaRPr>
          </a:p>
        </p:txBody>
      </p:sp>
      <p:sp>
        <p:nvSpPr>
          <p:cNvPr id="3" name="Текст 2"/>
          <p:cNvSpPr>
            <a:spLocks noGrp="1"/>
          </p:cNvSpPr>
          <p:nvPr>
            <p:ph type="body" idx="1"/>
          </p:nvPr>
        </p:nvSpPr>
        <p:spPr>
          <a:xfrm>
            <a:off x="2202288" y="1906073"/>
            <a:ext cx="9302324" cy="4481848"/>
          </a:xfrm>
        </p:spPr>
        <p:txBody>
          <a:bodyPr>
            <a:normAutofit/>
          </a:bodyPr>
          <a:lstStyle/>
          <a:p>
            <a:pPr marL="342900" indent="-342900">
              <a:buFont typeface="Arial" panose="020B0604020202020204" pitchFamily="34" charset="0"/>
              <a:buChar char="•"/>
            </a:pPr>
            <a:r>
              <a:rPr lang="uk-UA" sz="2400" dirty="0">
                <a:solidFill>
                  <a:schemeClr val="tx1"/>
                </a:solidFill>
                <a:latin typeface="Times New Roman" panose="02020603050405020304" pitchFamily="18" charset="0"/>
                <a:cs typeface="Times New Roman" panose="02020603050405020304" pitchFamily="18" charset="0"/>
              </a:rPr>
              <a:t>Робота щодо звернень громадян з питань діяльності навчального закладу ведеться на належному рівні. Всі питання, зауваження та пропозиції не залишені без уваги та вирішені позитивно.</a:t>
            </a:r>
          </a:p>
          <a:p>
            <a:pPr marL="342900" indent="-342900">
              <a:buFont typeface="Arial" panose="020B0604020202020204" pitchFamily="34" charset="0"/>
              <a:buChar char="•"/>
            </a:pPr>
            <a:r>
              <a:rPr lang="ru-RU" sz="2400" dirty="0">
                <a:solidFill>
                  <a:schemeClr val="tx1"/>
                </a:solidFill>
                <a:latin typeface="Times New Roman" panose="02020603050405020304" pitchFamily="18" charset="0"/>
                <a:cs typeface="Times New Roman" panose="02020603050405020304" pitchFamily="18" charset="0"/>
              </a:rPr>
              <a:t>Розгляд звернень проводився в терміни, встановлені Законом України „Про звернення громадян”. </a:t>
            </a:r>
            <a:endParaRPr lang="uk-UA" sz="240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ru-RU" sz="2400" dirty="0">
                <a:solidFill>
                  <a:schemeClr val="tx1"/>
                </a:solidFill>
                <a:latin typeface="Times New Roman" panose="02020603050405020304" pitchFamily="18" charset="0"/>
                <a:cs typeface="Times New Roman" panose="02020603050405020304" pitchFamily="18" charset="0"/>
              </a:rPr>
              <a:t>Отже, </a:t>
            </a:r>
            <a:r>
              <a:rPr lang="uk-UA" sz="2400" dirty="0">
                <a:solidFill>
                  <a:schemeClr val="tx1"/>
                </a:solidFill>
                <a:latin typeface="Times New Roman" panose="02020603050405020304" pitchFamily="18" charset="0"/>
                <a:cs typeface="Times New Roman" panose="02020603050405020304" pitchFamily="18" charset="0"/>
              </a:rPr>
              <a:t>заплановану </a:t>
            </a:r>
            <a:r>
              <a:rPr lang="ru-RU" sz="2400" dirty="0">
                <a:solidFill>
                  <a:schemeClr val="tx1"/>
                </a:solidFill>
                <a:latin typeface="Times New Roman" panose="02020603050405020304" pitchFamily="18" charset="0"/>
                <a:cs typeface="Times New Roman" panose="02020603050405020304" pitchFamily="18" charset="0"/>
              </a:rPr>
              <a:t>робот</a:t>
            </a:r>
            <a:r>
              <a:rPr lang="uk-UA" sz="2400" dirty="0">
                <a:solidFill>
                  <a:schemeClr val="tx1"/>
                </a:solidFill>
                <a:latin typeface="Times New Roman" panose="02020603050405020304" pitchFamily="18" charset="0"/>
                <a:cs typeface="Times New Roman" panose="02020603050405020304" pitchFamily="18" charset="0"/>
              </a:rPr>
              <a:t>у</a:t>
            </a:r>
            <a:r>
              <a:rPr lang="ru-RU" sz="2400" dirty="0">
                <a:solidFill>
                  <a:schemeClr val="tx1"/>
                </a:solidFill>
                <a:latin typeface="Times New Roman" panose="02020603050405020304" pitchFamily="18" charset="0"/>
                <a:cs typeface="Times New Roman" panose="02020603050405020304" pitchFamily="18" charset="0"/>
              </a:rPr>
              <a:t> на 20</a:t>
            </a:r>
            <a:r>
              <a:rPr lang="uk-UA" sz="2400" dirty="0">
                <a:solidFill>
                  <a:schemeClr val="tx1"/>
                </a:solidFill>
                <a:latin typeface="Times New Roman" panose="02020603050405020304" pitchFamily="18" charset="0"/>
                <a:cs typeface="Times New Roman" panose="02020603050405020304" pitchFamily="18" charset="0"/>
              </a:rPr>
              <a:t>21</a:t>
            </a:r>
            <a:r>
              <a:rPr lang="ru-RU" sz="2400" dirty="0">
                <a:solidFill>
                  <a:schemeClr val="tx1"/>
                </a:solidFill>
                <a:latin typeface="Times New Roman" panose="02020603050405020304" pitchFamily="18" charset="0"/>
                <a:cs typeface="Times New Roman" panose="02020603050405020304" pitchFamily="18" charset="0"/>
              </a:rPr>
              <a:t>-20</a:t>
            </a:r>
            <a:r>
              <a:rPr lang="uk-UA" sz="2400" dirty="0">
                <a:solidFill>
                  <a:schemeClr val="tx1"/>
                </a:solidFill>
                <a:latin typeface="Times New Roman" panose="02020603050405020304" pitchFamily="18" charset="0"/>
                <a:cs typeface="Times New Roman" panose="02020603050405020304" pitchFamily="18" charset="0"/>
              </a:rPr>
              <a:t>22</a:t>
            </a:r>
            <a:r>
              <a:rPr lang="ru-RU" sz="2400" dirty="0">
                <a:solidFill>
                  <a:schemeClr val="tx1"/>
                </a:solidFill>
                <a:latin typeface="Times New Roman" panose="02020603050405020304" pitchFamily="18" charset="0"/>
                <a:cs typeface="Times New Roman" panose="02020603050405020304" pitchFamily="18" charset="0"/>
              </a:rPr>
              <a:t> н.р. можна вважати виконан</a:t>
            </a:r>
            <a:r>
              <a:rPr lang="uk-UA" sz="2400" dirty="0">
                <a:solidFill>
                  <a:schemeClr val="tx1"/>
                </a:solidFill>
                <a:latin typeface="Times New Roman" panose="02020603050405020304" pitchFamily="18" charset="0"/>
                <a:cs typeface="Times New Roman" panose="02020603050405020304" pitchFamily="18" charset="0"/>
              </a:rPr>
              <a:t>ою</a:t>
            </a:r>
            <a:r>
              <a:rPr lang="ru-RU" sz="2400" dirty="0">
                <a:solidFill>
                  <a:schemeClr val="tx1"/>
                </a:solidFill>
                <a:latin typeface="Times New Roman" panose="02020603050405020304" pitchFamily="18" charset="0"/>
                <a:cs typeface="Times New Roman" panose="02020603050405020304" pitchFamily="18" charset="0"/>
              </a:rPr>
              <a:t> в повному обсязі. </a:t>
            </a:r>
            <a:endParaRPr lang="uk-UA" sz="240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ru-RU" sz="2400" dirty="0">
                <a:solidFill>
                  <a:schemeClr val="tx1"/>
                </a:solidFill>
                <a:latin typeface="Times New Roman" panose="02020603050405020304" pitchFamily="18" charset="0"/>
                <a:cs typeface="Times New Roman" panose="02020603050405020304" pitchFamily="18" charset="0"/>
              </a:rPr>
              <a:t>Дякую за надану допомогу та співпрацю вам, </a:t>
            </a:r>
            <a:r>
              <a:rPr lang="uk-UA" sz="2400" dirty="0">
                <a:solidFill>
                  <a:schemeClr val="tx1"/>
                </a:solidFill>
                <a:latin typeface="Times New Roman" panose="02020603050405020304" pitchFamily="18" charset="0"/>
                <a:cs typeface="Times New Roman" panose="02020603050405020304" pitchFamily="18" charset="0"/>
              </a:rPr>
              <a:t>ш</a:t>
            </a:r>
            <a:r>
              <a:rPr lang="ru-RU" sz="2400" dirty="0">
                <a:solidFill>
                  <a:schemeClr val="tx1"/>
                </a:solidFill>
                <a:latin typeface="Times New Roman" panose="02020603050405020304" pitchFamily="18" charset="0"/>
                <a:cs typeface="Times New Roman" panose="02020603050405020304" pitchFamily="18" charset="0"/>
              </a:rPr>
              <a:t>ановні батьки!</a:t>
            </a:r>
            <a:endParaRPr lang="uk-UA" sz="240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ru-RU" sz="2400" dirty="0">
                <a:solidFill>
                  <a:schemeClr val="tx1"/>
                </a:solidFill>
                <a:latin typeface="Times New Roman" panose="02020603050405020304" pitchFamily="18" charset="0"/>
                <a:cs typeface="Times New Roman" panose="02020603050405020304" pitchFamily="18" charset="0"/>
              </a:rPr>
              <a:t>Сподіваюсь на подальшу плідну співпрацю з </a:t>
            </a:r>
            <a:r>
              <a:rPr lang="ru-RU" sz="2400" dirty="0" smtClean="0">
                <a:solidFill>
                  <a:schemeClr val="tx1"/>
                </a:solidFill>
                <a:latin typeface="Times New Roman" panose="02020603050405020304" pitchFamily="18" charset="0"/>
                <a:cs typeface="Times New Roman" panose="02020603050405020304" pitchFamily="18" charset="0"/>
              </a:rPr>
              <a:t>колективом та </a:t>
            </a:r>
            <a:r>
              <a:rPr lang="ru-RU" sz="2400" dirty="0">
                <a:solidFill>
                  <a:schemeClr val="tx1"/>
                </a:solidFill>
                <a:latin typeface="Times New Roman" panose="02020603050405020304" pitchFamily="18" charset="0"/>
                <a:cs typeface="Times New Roman" panose="02020603050405020304" pitchFamily="18" charset="0"/>
              </a:rPr>
              <a:t>батьками.</a:t>
            </a:r>
            <a:endParaRPr lang="uk-UA" sz="240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uk-UA" dirty="0"/>
          </a:p>
        </p:txBody>
      </p:sp>
    </p:spTree>
    <p:extLst>
      <p:ext uri="{BB962C8B-B14F-4D97-AF65-F5344CB8AC3E}">
        <p14:creationId xmlns:p14="http://schemas.microsoft.com/office/powerpoint/2010/main" val="74221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1635618"/>
            <a:ext cx="8915399" cy="759852"/>
          </a:xfrm>
        </p:spPr>
        <p:txBody>
          <a:bodyPr>
            <a:normAutofit/>
          </a:bodyPr>
          <a:lstStyle/>
          <a:p>
            <a:pPr algn="ctr"/>
            <a:r>
              <a:rPr lang="uk-UA" sz="3600" b="1" dirty="0">
                <a:solidFill>
                  <a:schemeClr val="accent5">
                    <a:lumMod val="75000"/>
                  </a:schemeClr>
                </a:solidFill>
              </a:rPr>
              <a:t>Головна мета діяльності </a:t>
            </a:r>
          </a:p>
        </p:txBody>
      </p:sp>
      <p:sp>
        <p:nvSpPr>
          <p:cNvPr id="3" name="Подзаголовок 2"/>
          <p:cNvSpPr>
            <a:spLocks noGrp="1"/>
          </p:cNvSpPr>
          <p:nvPr>
            <p:ph type="subTitle" idx="1"/>
          </p:nvPr>
        </p:nvSpPr>
        <p:spPr>
          <a:xfrm>
            <a:off x="2589213" y="2665927"/>
            <a:ext cx="8915399" cy="3237735"/>
          </a:xfrm>
        </p:spPr>
        <p:txBody>
          <a:bodyPr>
            <a:normAutofit/>
          </a:bodyPr>
          <a:lstStyle/>
          <a:p>
            <a:r>
              <a:rPr lang="uk-UA" sz="2400" dirty="0">
                <a:solidFill>
                  <a:schemeClr val="tx1"/>
                </a:solidFill>
                <a:latin typeface="Times New Roman" panose="02020603050405020304" pitchFamily="18" charset="0"/>
                <a:cs typeface="Times New Roman" panose="02020603050405020304" pitchFamily="18" charset="0"/>
              </a:rPr>
              <a:t>забезпечення реалізації права громадян на здобуття дошкільної освіти, задоволення потреб громадян у нагляді, догляді та оздоровленні дітей, </a:t>
            </a:r>
            <a:r>
              <a:rPr lang="uk-UA" sz="2600" dirty="0">
                <a:solidFill>
                  <a:schemeClr val="tx1"/>
                </a:solidFill>
                <a:latin typeface="Times New Roman" panose="02020603050405020304" pitchFamily="18" charset="0"/>
                <a:cs typeface="Times New Roman" panose="02020603050405020304" pitchFamily="18" charset="0"/>
              </a:rPr>
              <a:t>створення</a:t>
            </a:r>
            <a:r>
              <a:rPr lang="uk-UA" sz="2400" dirty="0">
                <a:solidFill>
                  <a:schemeClr val="tx1"/>
                </a:solidFill>
                <a:latin typeface="Times New Roman" panose="02020603050405020304" pitchFamily="18" charset="0"/>
                <a:cs typeface="Times New Roman" panose="02020603050405020304" pitchFamily="18" charset="0"/>
              </a:rPr>
              <a:t> умов для їх фізичного, розумового й духовного розвитку. Дошкільний навчальний заклад розрахований на 60 місць. Функціонують 3 групи з 10,5-годинним режимом перебування дітей: </a:t>
            </a:r>
          </a:p>
          <a:p>
            <a:r>
              <a:rPr lang="uk-UA" sz="2400" dirty="0">
                <a:solidFill>
                  <a:schemeClr val="tx1"/>
                </a:solidFill>
                <a:latin typeface="Times New Roman" panose="02020603050405020304" pitchFamily="18" charset="0"/>
                <a:cs typeface="Times New Roman" panose="02020603050405020304" pitchFamily="18" charset="0"/>
              </a:rPr>
              <a:t> з 7.00  до 17.30. Групи комплектуються за віковими ознаками, 3 групи для дітей віком від 3 до 6 років.</a:t>
            </a:r>
          </a:p>
          <a:p>
            <a:endParaRPr lang="uk-UA" dirty="0"/>
          </a:p>
        </p:txBody>
      </p:sp>
    </p:spTree>
    <p:extLst>
      <p:ext uri="{BB962C8B-B14F-4D97-AF65-F5344CB8AC3E}">
        <p14:creationId xmlns:p14="http://schemas.microsoft.com/office/powerpoint/2010/main" val="1683520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1081826"/>
            <a:ext cx="8915399" cy="1738647"/>
          </a:xfrm>
        </p:spPr>
        <p:txBody>
          <a:bodyPr>
            <a:normAutofit/>
          </a:bodyPr>
          <a:lstStyle/>
          <a:p>
            <a:pPr lvl="0" algn="ctr"/>
            <a:r>
              <a:rPr lang="uk-UA" sz="3600" b="1" dirty="0" smtClean="0">
                <a:solidFill>
                  <a:schemeClr val="accent5">
                    <a:lumMod val="75000"/>
                  </a:schemeClr>
                </a:solidFill>
              </a:rPr>
              <a:t>1.Організація освітнього </a:t>
            </a:r>
            <a:r>
              <a:rPr lang="uk-UA" sz="3600" b="1" dirty="0">
                <a:solidFill>
                  <a:schemeClr val="accent5">
                    <a:lumMod val="75000"/>
                  </a:schemeClr>
                </a:solidFill>
              </a:rPr>
              <a:t>процесу у ЗДО</a:t>
            </a:r>
            <a:r>
              <a:rPr lang="uk-UA" sz="3600" dirty="0">
                <a:solidFill>
                  <a:schemeClr val="accent5">
                    <a:lumMod val="75000"/>
                  </a:schemeClr>
                </a:solidFill>
              </a:rPr>
              <a:t/>
            </a:r>
            <a:br>
              <a:rPr lang="uk-UA" sz="3600" dirty="0">
                <a:solidFill>
                  <a:schemeClr val="accent5">
                    <a:lumMod val="75000"/>
                  </a:schemeClr>
                </a:solidFill>
              </a:rPr>
            </a:br>
            <a:endParaRPr lang="uk-UA" sz="3600" dirty="0">
              <a:solidFill>
                <a:schemeClr val="accent5">
                  <a:lumMod val="75000"/>
                </a:schemeClr>
              </a:solidFill>
            </a:endParaRPr>
          </a:p>
        </p:txBody>
      </p:sp>
      <p:sp>
        <p:nvSpPr>
          <p:cNvPr id="3" name="Подзаголовок 2"/>
          <p:cNvSpPr>
            <a:spLocks noGrp="1"/>
          </p:cNvSpPr>
          <p:nvPr>
            <p:ph type="subTitle" idx="1"/>
          </p:nvPr>
        </p:nvSpPr>
        <p:spPr>
          <a:xfrm>
            <a:off x="2589213" y="2266683"/>
            <a:ext cx="8915399" cy="4211390"/>
          </a:xfrm>
        </p:spPr>
        <p:txBody>
          <a:bodyPr>
            <a:normAutofit fontScale="85000" lnSpcReduction="20000"/>
          </a:bodyPr>
          <a:lstStyle/>
          <a:p>
            <a:r>
              <a:rPr lang="uk-UA" sz="3100" dirty="0">
                <a:solidFill>
                  <a:schemeClr val="tx1"/>
                </a:solidFill>
                <a:latin typeface="Times New Roman" panose="02020603050405020304" pitchFamily="18" charset="0"/>
                <a:cs typeface="Times New Roman" panose="02020603050405020304" pitchFamily="18" charset="0"/>
              </a:rPr>
              <a:t>Зміст, форми та методи виховання і навчання, використання педагогічних інноваційних технологій та методик, рівень матеріально-технічного забезпечення, навчально-методичної бази та медико-соціальних умов забезпечують належний рівень освітнього процесу та оптимальні умови для повноцінного перебування дітей в закладі</a:t>
            </a:r>
            <a:r>
              <a:rPr lang="uk-UA" sz="3100" dirty="0" smtClean="0">
                <a:solidFill>
                  <a:schemeClr val="tx1"/>
                </a:solidFill>
                <a:latin typeface="Times New Roman" panose="02020603050405020304" pitchFamily="18" charset="0"/>
                <a:cs typeface="Times New Roman" panose="02020603050405020304" pitchFamily="18" charset="0"/>
              </a:rPr>
              <a:t>.</a:t>
            </a:r>
          </a:p>
          <a:p>
            <a:r>
              <a:rPr lang="uk-UA" sz="3100" dirty="0" smtClean="0">
                <a:solidFill>
                  <a:schemeClr val="tx1"/>
                </a:solidFill>
                <a:latin typeface="Times New Roman" panose="02020603050405020304" pitchFamily="18" charset="0"/>
                <a:cs typeface="Times New Roman" panose="02020603050405020304" pitchFamily="18" charset="0"/>
              </a:rPr>
              <a:t> </a:t>
            </a:r>
            <a:r>
              <a:rPr lang="ru-RU" sz="3100" dirty="0">
                <a:solidFill>
                  <a:schemeClr val="tx1"/>
                </a:solidFill>
                <a:latin typeface="Times New Roman" panose="02020603050405020304" pitchFamily="18" charset="0"/>
                <a:cs typeface="Times New Roman" panose="02020603050405020304" pitchFamily="18" charset="0"/>
              </a:rPr>
              <a:t>Освітній процес  здійснюється на основі забезпечення умов для  повноцінного виховання і розвитку дітей дошкільного віку. </a:t>
            </a:r>
            <a:r>
              <a:rPr lang="ru-RU" sz="3100" dirty="0" smtClean="0">
                <a:solidFill>
                  <a:schemeClr val="tx1"/>
                </a:solidFill>
                <a:latin typeface="Times New Roman" panose="02020603050405020304" pitchFamily="18" charset="0"/>
                <a:cs typeface="Times New Roman" panose="02020603050405020304" pitchFamily="18" charset="0"/>
              </a:rPr>
              <a:t>Навчально - матеріальна </a:t>
            </a:r>
            <a:r>
              <a:rPr lang="ru-RU" sz="3100" dirty="0">
                <a:solidFill>
                  <a:schemeClr val="tx1"/>
                </a:solidFill>
                <a:latin typeface="Times New Roman" panose="02020603050405020304" pitchFamily="18" charset="0"/>
                <a:cs typeface="Times New Roman" panose="02020603050405020304" pitchFamily="18" charset="0"/>
              </a:rPr>
              <a:t>база ЗДО устаткована, постійно оновлюється та гармонізується. В закладі створено належні умови для реалізації дитиною свого природного потенціалу - фізичного, психологічного, соціального.</a:t>
            </a:r>
            <a:endParaRPr lang="uk-UA" sz="3100" dirty="0">
              <a:solidFill>
                <a:schemeClr val="tx1"/>
              </a:solidFill>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13627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89409" y="1443841"/>
            <a:ext cx="9272788" cy="4683333"/>
          </a:xfrm>
          <a:prstGeom prst="rect">
            <a:avLst/>
          </a:prstGeom>
        </p:spPr>
        <p:txBody>
          <a:bodyPr wrap="square">
            <a:spAutoFit/>
          </a:bodyPr>
          <a:lstStyle/>
          <a:p>
            <a:pPr>
              <a:spcAft>
                <a:spcPts val="800"/>
              </a:spcAft>
            </a:pPr>
            <a:r>
              <a:rPr lang="uk-UA" sz="1900" dirty="0">
                <a:solidFill>
                  <a:srgbClr val="000000"/>
                </a:solidFill>
                <a:latin typeface="Times New Roman" panose="02020603050405020304" pitchFamily="18" charset="0"/>
                <a:ea typeface="Times New Roman" panose="02020603050405020304" pitchFamily="18" charset="0"/>
              </a:rPr>
              <a:t>Педагогічний колектив ЗДО у зв’язку із розвитком нового змісту дошкільної освіти в межах реформ, що відбуваються в системі дошкільної освіти, сформував свої власні пріоритети виховної та освітньої діяльності, розробив перспективні завдання розвитку. Відповідно до визначених річним планом на 2021-2022 навчальний рік пріоритетів, робота колективу закладу була спрямована на індивідуалізацію освітнього процесу, підсилення тенденції особистісно орієнтованої, гуманістичної моделі виховання, соціалізацію дошкільників, що допомагало педагогам бачити в кожній дитині індивідуальність і забезпечувати умови для росту її компетенції у відповідності з вимогами програми «Українське дошкілля», за якою працює наш заклад</a:t>
            </a:r>
            <a:r>
              <a:rPr lang="uk-UA" sz="1900" dirty="0" smtClean="0">
                <a:solidFill>
                  <a:srgbClr val="000000"/>
                </a:solidFill>
                <a:latin typeface="Times New Roman" panose="02020603050405020304" pitchFamily="18" charset="0"/>
                <a:ea typeface="Times New Roman" panose="02020603050405020304" pitchFamily="18" charset="0"/>
              </a:rPr>
              <a:t>.</a:t>
            </a:r>
          </a:p>
          <a:p>
            <a:pPr>
              <a:spcAft>
                <a:spcPts val="800"/>
              </a:spcAft>
            </a:pPr>
            <a:r>
              <a:rPr lang="uk-UA" sz="1900" dirty="0">
                <a:latin typeface="Times New Roman" panose="02020603050405020304" pitchFamily="18" charset="0"/>
                <a:cs typeface="Times New Roman" panose="02020603050405020304" pitchFamily="18" charset="0"/>
              </a:rPr>
              <a:t>Згідно річного плану ЗДО на 2021-2022 роки педагогічний колектив працював над покращенням освітнього процесу, посиленням творчого розвитку дошкільників засобами інтеграції освітнього процесу, вихователі намагались активізувати пізнавальну діяльність дошкільників, формувати життєву компетенцію дитини у відповідності до Базового компоненту дошкільної освіти.</a:t>
            </a:r>
          </a:p>
          <a:p>
            <a:pPr>
              <a:spcAft>
                <a:spcPts val="800"/>
              </a:spcAft>
            </a:pPr>
            <a:endParaRPr lang="uk-UA" sz="19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425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49251" y="712872"/>
            <a:ext cx="10599312" cy="6940361"/>
          </a:xfrm>
          <a:prstGeom prst="rect">
            <a:avLst/>
          </a:prstGeom>
        </p:spPr>
        <p:txBody>
          <a:bodyPr wrap="square">
            <a:spAutoFit/>
          </a:bodyPr>
          <a:lstStyle/>
          <a:p>
            <a:pPr indent="270510">
              <a:spcAft>
                <a:spcPts val="600"/>
              </a:spcAft>
            </a:pPr>
            <a:r>
              <a:rPr lang="uk-UA" sz="2200" dirty="0">
                <a:latin typeface="Times New Roman" panose="02020603050405020304" pitchFamily="18" charset="0"/>
                <a:ea typeface="Times New Roman" panose="02020603050405020304" pitchFamily="18" charset="0"/>
              </a:rPr>
              <a:t>Головні річні завдання знайшли своє відбиття в усіх складових річного плану роботи. Методична робота з педагогічними кадрами була спрямована на реалізацію основної мети: підвищення професійного рівня педагогів, координування зусиль всіх працівників закладу для вирішення конкретних педагогічних проблем, створення оптимальних умов для підвищення результативності освітнього процесу.</a:t>
            </a:r>
            <a:endParaRPr lang="uk-UA" sz="2200" dirty="0" smtClean="0">
              <a:effectLst/>
            </a:endParaRPr>
          </a:p>
          <a:p>
            <a:r>
              <a:rPr lang="uk-UA" sz="2200" dirty="0">
                <a:latin typeface="Times New Roman" panose="02020603050405020304" pitchFamily="18" charset="0"/>
                <a:ea typeface="Times New Roman" panose="02020603050405020304" pitchFamily="18" charset="0"/>
              </a:rPr>
              <a:t>Організація освітньої діяльності в дошкільному  навчальному закладі у 2021/2022 навчальному році здійснюється відповідно до Законів України «Про освіту», «Про дошкільну освіту», Базового компоненту дошкільної освіти, Положення про дошкільний навчальний заклад (затверджено постановою Кабінету Міністрів України від 20.03.2003 № 305)</a:t>
            </a:r>
            <a:r>
              <a:rPr lang="uk-UA" sz="2200" dirty="0">
                <a:solidFill>
                  <a:srgbClr val="000000"/>
                </a:solidFill>
                <a:latin typeface="Times New Roman" panose="02020603050405020304" pitchFamily="18" charset="0"/>
                <a:ea typeface="Times New Roman" panose="02020603050405020304" pitchFamily="18" charset="0"/>
              </a:rPr>
              <a:t>, Санітарного регламенту для дошкільних навчальних закладів (затверджено наказом Міністерства охорони здоров’я України від 24.03.2016 № 234)</a:t>
            </a:r>
            <a:r>
              <a:rPr lang="uk-UA" sz="2200" dirty="0">
                <a:latin typeface="Times New Roman" panose="02020603050405020304" pitchFamily="18" charset="0"/>
                <a:ea typeface="Times New Roman" panose="02020603050405020304" pitchFamily="18" charset="0"/>
              </a:rPr>
              <a:t>, Гранично допустимого навантаження на дитину у дошкільних навчальних </a:t>
            </a:r>
            <a:r>
              <a:rPr lang="uk-UA" sz="2200" dirty="0">
                <a:latin typeface="Times New Roman" panose="02020603050405020304" pitchFamily="18" charset="0"/>
                <a:ea typeface="Times New Roman" panose="02020603050405020304" pitchFamily="18" charset="0"/>
                <a:cs typeface="Times New Roman" panose="02020603050405020304" pitchFamily="18" charset="0"/>
              </a:rPr>
              <a:t>закладах </a:t>
            </a:r>
            <a:r>
              <a:rPr lang="uk-UA" sz="2200" dirty="0">
                <a:latin typeface="Times New Roman" panose="02020603050405020304" pitchFamily="18" charset="0"/>
                <a:cs typeface="Times New Roman" panose="02020603050405020304" pitchFamily="18" charset="0"/>
              </a:rPr>
              <a:t>різних типів та форм власності (затверджено наказом МОН України від 20.04.2015 № 446), листа МОН «Щодо  організації діяльності закладів  освіти, що забезпечують здобуття дошкільної освіти у 2021/2022 навчальному році» від 02.07.2021 №1/9-419, </a:t>
            </a:r>
            <a:r>
              <a:rPr lang="uk-UA" sz="2200" dirty="0" smtClean="0">
                <a:latin typeface="Times New Roman" panose="02020603050405020304" pitchFamily="18" charset="0"/>
                <a:cs typeface="Times New Roman" panose="02020603050405020304" pitchFamily="18" charset="0"/>
              </a:rPr>
              <a:t>інструктивно -</a:t>
            </a:r>
            <a:r>
              <a:rPr lang="uk-UA" sz="2200" dirty="0">
                <a:latin typeface="Times New Roman" panose="02020603050405020304" pitchFamily="18" charset="0"/>
                <a:cs typeface="Times New Roman" panose="02020603050405020304" pitchFamily="18" charset="0"/>
              </a:rPr>
              <a:t>методичним  листом «Щодо організації діяльності закладів дошкільної освіти у 2021/2022 навчальному році» від 30.07.2021 № 1/9-411 та  іншими чинними нормативно-правовими актами вищих органів державної влади.</a:t>
            </a:r>
          </a:p>
          <a:p>
            <a:endParaRPr lang="uk-UA" sz="2200" dirty="0" smtClean="0">
              <a:latin typeface="Times New Roman" panose="02020603050405020304" pitchFamily="18" charset="0"/>
              <a:ea typeface="Times New Roman" panose="02020603050405020304" pitchFamily="18" charset="0"/>
            </a:endParaRPr>
          </a:p>
          <a:p>
            <a:endParaRPr lang="uk-UA" sz="2200" dirty="0"/>
          </a:p>
        </p:txBody>
      </p:sp>
    </p:spTree>
    <p:extLst>
      <p:ext uri="{BB962C8B-B14F-4D97-AF65-F5344CB8AC3E}">
        <p14:creationId xmlns:p14="http://schemas.microsoft.com/office/powerpoint/2010/main" val="146297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10614" y="1028343"/>
            <a:ext cx="10818253" cy="6186309"/>
          </a:xfrm>
          <a:prstGeom prst="rect">
            <a:avLst/>
          </a:prstGeom>
        </p:spPr>
        <p:txBody>
          <a:bodyPr wrap="square">
            <a:spAutoFit/>
          </a:bodyPr>
          <a:lstStyle/>
          <a:p>
            <a:r>
              <a:rPr lang="uk-UA" sz="2200" dirty="0">
                <a:solidFill>
                  <a:srgbClr val="000000"/>
                </a:solidFill>
                <a:latin typeface="Times New Roman" panose="02020603050405020304" pitchFamily="18" charset="0"/>
                <a:ea typeface="Times New Roman" panose="02020603050405020304" pitchFamily="18" charset="0"/>
              </a:rPr>
              <a:t>У навчальному році педагогічний колектив продовжував роботу  щодо</a:t>
            </a:r>
            <a:r>
              <a:rPr lang="uk-UA" sz="2200" dirty="0">
                <a:latin typeface="Times New Roman" panose="02020603050405020304" pitchFamily="18" charset="0"/>
                <a:ea typeface="Calibri" panose="020F0502020204030204" pitchFamily="34" charset="0"/>
              </a:rPr>
              <a:t> формування лідерських якостей у дошкільників через взаємодію з дорослими та однолітками</a:t>
            </a:r>
            <a:r>
              <a:rPr lang="uk-UA" sz="2200" dirty="0">
                <a:latin typeface="Times New Roman" panose="02020603050405020304" pitchFamily="18" charset="0"/>
                <a:ea typeface="Times New Roman" panose="02020603050405020304" pitchFamily="18" charset="0"/>
              </a:rPr>
              <a:t>. Систематична робота вихователів та практичного психолога </a:t>
            </a:r>
            <a:r>
              <a:rPr lang="uk-UA" sz="2200" dirty="0" smtClean="0">
                <a:latin typeface="Times New Roman" panose="02020603050405020304" pitchFamily="18" charset="0"/>
                <a:ea typeface="Times New Roman" panose="02020603050405020304" pitchFamily="18" charset="0"/>
              </a:rPr>
              <a:t>Костенко </a:t>
            </a:r>
            <a:r>
              <a:rPr lang="uk-UA" sz="2200" dirty="0">
                <a:latin typeface="Times New Roman" panose="02020603050405020304" pitchFamily="18" charset="0"/>
                <a:ea typeface="Times New Roman" panose="02020603050405020304" pitchFamily="18" charset="0"/>
              </a:rPr>
              <a:t>І.О.. з дошкільниками була спрямована на становлення у дитини дошкільного віку основної компетентності - вміння взаємодіяти, співпрацювати, розуміти, самореалізовуватися в соціумі серед однолітків, молодших і старших за віком людей.</a:t>
            </a:r>
            <a:r>
              <a:rPr lang="uk-UA" sz="2200" dirty="0">
                <a:latin typeface="Times New Roman" panose="02020603050405020304" pitchFamily="18" charset="0"/>
                <a:ea typeface="Calibri" panose="020F0502020204030204" pitchFamily="34" charset="0"/>
              </a:rPr>
              <a:t> </a:t>
            </a:r>
            <a:r>
              <a:rPr lang="uk-UA" sz="2200" dirty="0">
                <a:latin typeface="Times New Roman" panose="02020603050405020304" pitchFamily="18" charset="0"/>
                <a:ea typeface="Times New Roman" panose="02020603050405020304" pitchFamily="18" charset="0"/>
              </a:rPr>
              <a:t>ЗДО «Дюймовочка» організовує освітній процес за сталим розвитком  (бережного відношення до природи, не завдаючи їй шкоди, прагнуть до пізнавальної взаємодії з природою, збереження чистоти природного довкілля</a:t>
            </a:r>
            <a:r>
              <a:rPr lang="uk-UA" sz="2200" dirty="0" smtClean="0">
                <a:latin typeface="Times New Roman" panose="02020603050405020304" pitchFamily="18" charset="0"/>
                <a:ea typeface="Times New Roman" panose="02020603050405020304" pitchFamily="18" charset="0"/>
              </a:rPr>
              <a:t>).</a:t>
            </a:r>
            <a:r>
              <a:rPr lang="uk-UA" sz="2200" dirty="0" smtClean="0">
                <a:solidFill>
                  <a:srgbClr val="555555"/>
                </a:solidFill>
                <a:latin typeface="Times New Roman" panose="02020603050405020304" pitchFamily="18" charset="0"/>
                <a:ea typeface="Times New Roman" panose="02020603050405020304" pitchFamily="18" charset="0"/>
              </a:rPr>
              <a:t> </a:t>
            </a:r>
            <a:r>
              <a:rPr lang="uk-UA" sz="2200" dirty="0">
                <a:solidFill>
                  <a:srgbClr val="000000"/>
                </a:solidFill>
                <a:latin typeface="Times New Roman" panose="02020603050405020304" pitchFamily="18" charset="0"/>
                <a:ea typeface="Calibri" panose="020F0502020204030204" pitchFamily="34" charset="0"/>
              </a:rPr>
              <a:t>З метою підвищення рівня професійної майстерності педагогів і підвищення їх фахової майстерності впродовж навчального року проводилися різні методичні заходи –  консультації, анкетування, онлайн-семінари тощо. </a:t>
            </a:r>
            <a:r>
              <a:rPr lang="uk-UA" sz="2200" dirty="0">
                <a:latin typeface="Times New Roman" panose="02020603050405020304" pitchFamily="18" charset="0"/>
                <a:cs typeface="Times New Roman" panose="02020603050405020304" pitchFamily="18" charset="0"/>
              </a:rPr>
              <a:t>Всі ці форми роботи були дієвими та оперативними за рахунок розуміння вихователями актуальності питань, що розглядалися, різнобічного і ґрунтовного аналізу навчально-виховного процесу, його позитивних сторін та невдач, необхідності якісних і суттєвих змін з метою реалізації поставлених завдань. Науково-методичний семінар «Формування лідерських якостей у дошкільників»  розширив уявлення педагогів про лідерство та лідерські якості,  формування лідерських якостей у дошкільників. </a:t>
            </a:r>
          </a:p>
          <a:p>
            <a:endParaRPr lang="uk-UA" sz="2200" dirty="0"/>
          </a:p>
        </p:txBody>
      </p:sp>
    </p:spTree>
    <p:extLst>
      <p:ext uri="{BB962C8B-B14F-4D97-AF65-F5344CB8AC3E}">
        <p14:creationId xmlns:p14="http://schemas.microsoft.com/office/powerpoint/2010/main" val="2376451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7999" y="1305342"/>
            <a:ext cx="8555865" cy="5852884"/>
          </a:xfrm>
          <a:prstGeom prst="rect">
            <a:avLst/>
          </a:prstGeom>
        </p:spPr>
        <p:txBody>
          <a:bodyPr wrap="square">
            <a:spAutoFit/>
          </a:bodyPr>
          <a:lstStyle/>
          <a:p>
            <a:pPr>
              <a:spcAft>
                <a:spcPts val="800"/>
              </a:spcAft>
            </a:pPr>
            <a:r>
              <a:rPr lang="uk-UA" sz="1900" dirty="0">
                <a:solidFill>
                  <a:srgbClr val="000000"/>
                </a:solidFill>
                <a:latin typeface="Times New Roman" panose="02020603050405020304" pitchFamily="18" charset="0"/>
                <a:ea typeface="Times New Roman" panose="02020603050405020304" pitchFamily="18" charset="0"/>
              </a:rPr>
              <a:t>Розуміючи вплив родини на виховання дітей, педагоги закладу активно співпрацювали з </a:t>
            </a:r>
            <a:r>
              <a:rPr lang="uk-UA" sz="1900" dirty="0" smtClean="0">
                <a:solidFill>
                  <a:srgbClr val="000000"/>
                </a:solidFill>
                <a:latin typeface="Times New Roman" panose="02020603050405020304" pitchFamily="18" charset="0"/>
                <a:ea typeface="Times New Roman" panose="02020603050405020304" pitchFamily="18" charset="0"/>
              </a:rPr>
              <a:t>батьками залучали </a:t>
            </a:r>
            <a:r>
              <a:rPr lang="uk-UA" sz="1900" dirty="0">
                <a:solidFill>
                  <a:srgbClr val="000000"/>
                </a:solidFill>
                <a:latin typeface="Times New Roman" panose="02020603050405020304" pitchFamily="18" charset="0"/>
                <a:ea typeface="Times New Roman" panose="02020603050405020304" pitchFamily="18" charset="0"/>
              </a:rPr>
              <a:t>членів сімей до освітнього процесу групи та життя садочку. З цією метою проводилися різноманітні форми роботи. Високу ефективність мали такі заходи, як батьківські </a:t>
            </a:r>
            <a:r>
              <a:rPr lang="uk-UA" sz="1900" dirty="0" smtClean="0">
                <a:solidFill>
                  <a:srgbClr val="000000"/>
                </a:solidFill>
                <a:latin typeface="Times New Roman" panose="02020603050405020304" pitchFamily="18" charset="0"/>
                <a:ea typeface="Times New Roman" panose="02020603050405020304" pitchFamily="18" charset="0"/>
              </a:rPr>
              <a:t>збори</a:t>
            </a:r>
            <a:r>
              <a:rPr lang="uk-UA" sz="1900" dirty="0">
                <a:solidFill>
                  <a:srgbClr val="000000"/>
                </a:solidFill>
                <a:latin typeface="Times New Roman" panose="02020603050405020304" pitchFamily="18" charset="0"/>
                <a:ea typeface="Times New Roman" panose="02020603050405020304" pitchFamily="18" charset="0"/>
              </a:rPr>
              <a:t>, на яких, окрім теоретичної частини, батьки мали змогу побачити, які форми роботи, новітні освітні технології використовує дошкільний заклад для забезпечення повноцінного творчого розвитку особистості дитини. Такі заходи не тільки посилили активність батьків в освітньому процесі, а й розширили їх педагогічну компетентність у навчанні та вихованні їхніх дітей</a:t>
            </a:r>
            <a:r>
              <a:rPr lang="uk-UA" sz="1900" dirty="0" smtClean="0">
                <a:solidFill>
                  <a:srgbClr val="000000"/>
                </a:solidFill>
                <a:latin typeface="Times New Roman" panose="02020603050405020304" pitchFamily="18" charset="0"/>
                <a:ea typeface="Times New Roman" panose="02020603050405020304" pitchFamily="18" charset="0"/>
              </a:rPr>
              <a:t>.</a:t>
            </a:r>
            <a:r>
              <a:rPr lang="uk-UA" dirty="0"/>
              <a:t> </a:t>
            </a:r>
            <a:endParaRPr lang="uk-UA" dirty="0" smtClean="0"/>
          </a:p>
          <a:p>
            <a:pPr>
              <a:spcAft>
                <a:spcPts val="800"/>
              </a:spcAft>
            </a:pPr>
            <a:r>
              <a:rPr lang="uk-UA" sz="1900" dirty="0" smtClean="0">
                <a:latin typeface="Times New Roman" panose="02020603050405020304" pitchFamily="18" charset="0"/>
                <a:cs typeface="Times New Roman" panose="02020603050405020304" pitchFamily="18" charset="0"/>
              </a:rPr>
              <a:t>Заклад </a:t>
            </a:r>
            <a:r>
              <a:rPr lang="uk-UA" sz="1900" dirty="0">
                <a:latin typeface="Times New Roman" panose="02020603050405020304" pitchFamily="18" charset="0"/>
                <a:cs typeface="Times New Roman" panose="02020603050405020304" pitchFamily="18" charset="0"/>
              </a:rPr>
              <a:t>здійснював  освітню роботу за  вимогами БКДО </a:t>
            </a:r>
            <a:r>
              <a:rPr lang="uk-UA" sz="1900" dirty="0" smtClean="0">
                <a:latin typeface="Times New Roman" panose="02020603050405020304" pitchFamily="18" charset="0"/>
                <a:cs typeface="Times New Roman" panose="02020603050405020304" pitchFamily="18" charset="0"/>
              </a:rPr>
              <a:t>під  </a:t>
            </a:r>
            <a:r>
              <a:rPr lang="uk-UA" sz="1900" dirty="0">
                <a:latin typeface="Times New Roman" panose="02020603050405020304" pitchFamily="18" charset="0"/>
                <a:cs typeface="Times New Roman" panose="02020603050405020304" pitchFamily="18" charset="0"/>
              </a:rPr>
              <a:t>час дії воєнного стану введеним Указом Президента України від 24.02. 2022 р. № 64/2022 « Про введення воєнного стану в Україні», керуючись листом МОН  від 02.04. 2022, №1/3845-22 «Про рекомендації для працівників закладів дошкільної освіти на період дії правового режиму воєнного стану в Україні», використовуючи ідеї гуманістичної педагогіки, теорію природовідповідності, ідеї патріотичного та громадянського виховання, ідеї  солідарної відповідальності  держави, громади, родини, педагогічних працівників, причетних до розвитку і виховання </a:t>
            </a:r>
            <a:r>
              <a:rPr lang="uk-UA" sz="1900" dirty="0" smtClean="0">
                <a:latin typeface="Times New Roman" panose="02020603050405020304" pitchFamily="18" charset="0"/>
                <a:cs typeface="Times New Roman" panose="02020603050405020304" pitchFamily="18" charset="0"/>
              </a:rPr>
              <a:t>дітей </a:t>
            </a:r>
            <a:r>
              <a:rPr lang="uk-UA" sz="1900" dirty="0">
                <a:latin typeface="Times New Roman" panose="02020603050405020304" pitchFamily="18" charset="0"/>
                <a:cs typeface="Times New Roman" panose="02020603050405020304" pitchFamily="18" charset="0"/>
              </a:rPr>
              <a:t>дошкільного віку.</a:t>
            </a:r>
          </a:p>
          <a:p>
            <a:pPr>
              <a:spcAft>
                <a:spcPts val="800"/>
              </a:spcAft>
            </a:pPr>
            <a:endParaRPr lang="uk-UA" sz="19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7922751"/>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429</TotalTime>
  <Words>2961</Words>
  <Application>Microsoft Office PowerPoint</Application>
  <PresentationFormat>Широкоэкранный</PresentationFormat>
  <Paragraphs>97</Paragraphs>
  <Slides>33</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33</vt:i4>
      </vt:variant>
    </vt:vector>
  </HeadingPairs>
  <TitlesOfParts>
    <vt:vector size="41" baseType="lpstr">
      <vt:lpstr>Arial</vt:lpstr>
      <vt:lpstr>Calibri</vt:lpstr>
      <vt:lpstr>Century Gothic</vt:lpstr>
      <vt:lpstr>Symbol</vt:lpstr>
      <vt:lpstr>Times New Roman</vt:lpstr>
      <vt:lpstr>Wingdings</vt:lpstr>
      <vt:lpstr>Wingdings 3</vt:lpstr>
      <vt:lpstr>Легкий дым</vt:lpstr>
      <vt:lpstr>З В І Т </vt:lpstr>
      <vt:lpstr>Презентация PowerPoint</vt:lpstr>
      <vt:lpstr>Презентация PowerPoint</vt:lpstr>
      <vt:lpstr>Головна мета діяльності </vt:lpstr>
      <vt:lpstr>1.Організація освітнього процесу у ЗДО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Матеріально-технічне забезпечення ЗДО  </vt:lpstr>
      <vt:lpstr>Презентация PowerPoint</vt:lpstr>
      <vt:lpstr>Презентация PowerPoint</vt:lpstr>
      <vt:lpstr>Презентация PowerPoint</vt:lpstr>
      <vt:lpstr>Презентация PowerPoint</vt:lpstr>
      <vt:lpstr>Презентация PowerPoint</vt:lpstr>
      <vt:lpstr>3. Кадрове забезпечення ЗДО </vt:lpstr>
      <vt:lpstr>Презентация PowerPoint</vt:lpstr>
      <vt:lpstr>4. Соціальний захист, збереження та зміцнення здоров'я вихованців та педагогічних працівників </vt:lpstr>
      <vt:lpstr>Презентация PowerPoint</vt:lpstr>
      <vt:lpstr>Презентация PowerPoint</vt:lpstr>
      <vt:lpstr>Презентация PowerPoint</vt:lpstr>
      <vt:lpstr>Презентация PowerPoint</vt:lpstr>
      <vt:lpstr>Організація медико-профілактичної роботи. </vt:lpstr>
      <vt:lpstr>Презентация PowerPoint</vt:lpstr>
      <vt:lpstr>Організація роботи з  охорони праці</vt:lpstr>
      <vt:lpstr> Щорічно на початку року видаються накази про закріплення відповідальних за:  - роботу з охорони праці;   - роботу з пожежної безпеки;  - роботу з попередження дитячого травматизму.   Проводиться системна робота щодо забезпеченню всіх  інструкціями з ОП, ПБ, які переглядаються, доповнюються у зв’язку зі змінами в нормативному законодавстві чи в умовах життєдіяльності ЗДО.  Інструктажі з  ОП, ПБ проводяться відповідно до плану та програми.  Один раз на рік проводиться навчання з евакуації згідно «Інструкції дії персоналу в разі виникнення надзвичайної ситуації», яка щорічно складається з урахуванням кадрових змін.  Вся документація з ОП, ПБ затверджена і погоджена відповідно до  нормативних вимог.  </vt:lpstr>
      <vt:lpstr>Презентация PowerPoint</vt:lpstr>
      <vt:lpstr> Навчання і перевірка знань з ОП, ПБ  працівників проводиться один раз на 3 роки, результати заносяться до посвідчення  по перевірці знань з охорони праці.  Результатом грамотної і професійної роботи з питань ОП, ПБ є відсутність в навчальному році випадків дитячого травматизму.  Відповідно до вимог Закону України «Про охорону праці» адміністрація закладу спільно з профспілковим комітетом працювали над впровадженням державної політики в галузі охорони праці, яка базується на принципі пріоритету життя і здоров'я учасників освітнього процесу.  Виконання вимог чинного законодавства з питань охорони дитинства і захисту прав малолітніх. На виконання вимог чинного законодавства з питань охорони дитинства і захисту прав малолітніх  в річному плані роботи передбачені та розглядаються питання  на педагогічних радах, раді закладу, на загальних батьківських зборах,  на загальних зборах колективу, на нарадах при директорі. Крім того, більша частина питань вирішується оперативно по мірі виникнення (за ініціативи батьків та співробітників).  </vt:lpstr>
      <vt:lpstr>Співпраця з сім'єю та громадськими організаціями</vt:lpstr>
      <vt:lpstr>Аналіз звернень громадян з питань діяльності навчального закладу.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 В І Т</dc:title>
  <dc:creator>user</dc:creator>
  <cp:lastModifiedBy>user</cp:lastModifiedBy>
  <cp:revision>31</cp:revision>
  <dcterms:created xsi:type="dcterms:W3CDTF">2022-09-20T05:29:46Z</dcterms:created>
  <dcterms:modified xsi:type="dcterms:W3CDTF">2022-09-30T07:11:28Z</dcterms:modified>
</cp:coreProperties>
</file>